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6" r:id="rId12"/>
    <p:sldId id="265" r:id="rId13"/>
    <p:sldId id="267" r:id="rId14"/>
    <p:sldId id="268" r:id="rId15"/>
    <p:sldId id="270" r:id="rId16"/>
    <p:sldId id="271" r:id="rId17"/>
    <p:sldId id="272" r:id="rId18"/>
    <p:sldId id="273" r:id="rId19"/>
    <p:sldId id="279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E5E9-45CC-4F2A-96CE-E6222F643FE5}" type="datetimeFigureOut">
              <a:rPr lang="sr-Latn-CS" smtClean="0"/>
              <a:pPr/>
              <a:t>5.5.2016.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0E8-6810-4C2B-B458-10F8E9F2F4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4913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E5E9-45CC-4F2A-96CE-E6222F643FE5}" type="datetimeFigureOut">
              <a:rPr lang="sr-Latn-CS" smtClean="0"/>
              <a:pPr/>
              <a:t>5.5.2016.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0E8-6810-4C2B-B458-10F8E9F2F4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4913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E5E9-45CC-4F2A-96CE-E6222F643FE5}" type="datetimeFigureOut">
              <a:rPr lang="sr-Latn-CS" smtClean="0"/>
              <a:pPr/>
              <a:t>5.5.2016.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0E8-6810-4C2B-B458-10F8E9F2F4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4913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E5E9-45CC-4F2A-96CE-E6222F643FE5}" type="datetimeFigureOut">
              <a:rPr lang="sr-Latn-CS" smtClean="0"/>
              <a:pPr/>
              <a:t>5.5.2016.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0E8-6810-4C2B-B458-10F8E9F2F4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4913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E5E9-45CC-4F2A-96CE-E6222F643FE5}" type="datetimeFigureOut">
              <a:rPr lang="sr-Latn-CS" smtClean="0"/>
              <a:pPr/>
              <a:t>5.5.2016.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0E8-6810-4C2B-B458-10F8E9F2F4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4913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E5E9-45CC-4F2A-96CE-E6222F643FE5}" type="datetimeFigureOut">
              <a:rPr lang="sr-Latn-CS" smtClean="0"/>
              <a:pPr/>
              <a:t>5.5.2016.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0E8-6810-4C2B-B458-10F8E9F2F4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4913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E5E9-45CC-4F2A-96CE-E6222F643FE5}" type="datetimeFigureOut">
              <a:rPr lang="sr-Latn-CS" smtClean="0"/>
              <a:pPr/>
              <a:t>5.5.2016.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0E8-6810-4C2B-B458-10F8E9F2F4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4913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E5E9-45CC-4F2A-96CE-E6222F643FE5}" type="datetimeFigureOut">
              <a:rPr lang="sr-Latn-CS" smtClean="0"/>
              <a:pPr/>
              <a:t>5.5.2016.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0E8-6810-4C2B-B458-10F8E9F2F4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4913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E5E9-45CC-4F2A-96CE-E6222F643FE5}" type="datetimeFigureOut">
              <a:rPr lang="sr-Latn-CS" smtClean="0"/>
              <a:pPr/>
              <a:t>5.5.2016.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0E8-6810-4C2B-B458-10F8E9F2F4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4913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E5E9-45CC-4F2A-96CE-E6222F643FE5}" type="datetimeFigureOut">
              <a:rPr lang="sr-Latn-CS" smtClean="0"/>
              <a:pPr/>
              <a:t>5.5.2016.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0E8-6810-4C2B-B458-10F8E9F2F4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4913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E5E9-45CC-4F2A-96CE-E6222F643FE5}" type="datetimeFigureOut">
              <a:rPr lang="sr-Latn-CS" smtClean="0"/>
              <a:pPr/>
              <a:t>5.5.2016.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0E8-6810-4C2B-B458-10F8E9F2F4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4913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4E5E9-45CC-4F2A-96CE-E6222F643FE5}" type="datetimeFigureOut">
              <a:rPr lang="sr-Latn-CS" smtClean="0"/>
              <a:pPr/>
              <a:t>5.5.2016.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C20E8-6810-4C2B-B458-10F8E9F2F42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4913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hr.wikipedia.org/wiki/Maj&#269;in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hr.wikipedia.org/wiki/Maj&#269;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KNJIŽEVNA DJELA O MAJCI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hr-HR" dirty="0" smtClean="0"/>
              <a:t>Majka. Najljepša riječ u rječniku. Najdraža misao u našoj glavi. Majčinu ljepotu opjevali su pjesnici, oslikali slikari. O majci pišu pisci u stihu i prozi. Majčin je lik neiscrpna književna tema u pjesmama pjesnika i đačkim stihovima.</a:t>
            </a:r>
          </a:p>
          <a:p>
            <a:pPr marL="0" indent="0" algn="just">
              <a:buNone/>
            </a:pPr>
            <a:endParaRPr lang="hr-HR" dirty="0"/>
          </a:p>
        </p:txBody>
      </p:sp>
    </p:spTree>
  </p:cSld>
  <p:clrMapOvr>
    <a:masterClrMapping/>
  </p:clrMapOvr>
  <p:transition advTm="7254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smtClean="0"/>
              <a:t>MAJKA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hr-HR" dirty="0" smtClean="0"/>
              <a:t>U crtici “Majka” </a:t>
            </a:r>
            <a:r>
              <a:rPr lang="hr-HR" dirty="0" err="1" smtClean="0"/>
              <a:t>Fran</a:t>
            </a:r>
            <a:r>
              <a:rPr lang="hr-HR" dirty="0" smtClean="0"/>
              <a:t> Mažuranić pripovijeda o majčinoj zabrinutosti za sina koji je čio i zdrav otišao u svijet, a vratio se slomljenih krila. Gledajući ga, majčino oko primjećuje da joj je sin blijed i nesretan.  Majka razmišlja o uzrocima njegove tuge, ali ga se ne usuđuje ništa pitati. Sjeti se kako ga je odgojila i othranila, vježbala s njim prve korake i riječi.</a:t>
            </a:r>
          </a:p>
          <a:p>
            <a:pPr algn="just"/>
            <a:r>
              <a:rPr lang="hr-HR" dirty="0" smtClean="0"/>
              <a:t>“Noć je. Majka nema mira. Ide k sinu. Spava. S blijedog mu lica iščeznu </a:t>
            </a:r>
            <a:r>
              <a:rPr lang="hr-HR" dirty="0" err="1" smtClean="0"/>
              <a:t>posmijeh</a:t>
            </a:r>
            <a:r>
              <a:rPr lang="hr-HR" dirty="0" smtClean="0"/>
              <a:t>.  Starica kleči mu kraj uzglavlja i gleda ga suznim okom, a uvele usne šapću:  - Usreći ga, Bože! “</a:t>
            </a:r>
          </a:p>
          <a:p>
            <a:pPr algn="just"/>
            <a:r>
              <a:rPr lang="hr-HR" dirty="0" smtClean="0"/>
              <a:t>U crtici majčin je lik okarakteriziran unutarnjim portretiranjem, ističu se njene duševne osobine, majka je jako brižna, zabrinuta, zamišljena, žalosna i nesretna zbog sinove tuge.  Molitvom mu želi pomoći.</a:t>
            </a:r>
          </a:p>
          <a:p>
            <a:pPr algn="just"/>
            <a:r>
              <a:rPr lang="hr-HR" dirty="0" smtClean="0"/>
              <a:t>(Mažuranić, 2002.: 17)</a:t>
            </a:r>
            <a:endParaRPr lang="hr-HR" dirty="0"/>
          </a:p>
        </p:txBody>
      </p:sp>
    </p:spTree>
  </p:cSld>
  <p:clrMapOvr>
    <a:masterClrMapping/>
  </p:clrMapOvr>
  <p:transition advTm="19063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MAJČIN PORTRET</a:t>
            </a:r>
            <a:endParaRPr lang="hr-HR" dirty="0"/>
          </a:p>
        </p:txBody>
      </p:sp>
      <p:pic>
        <p:nvPicPr>
          <p:cNvPr id="1026" name="Picture 2" descr="C:\Users\korisnik\Desktop\korisnik\Pictures\majka, rad Ivana Meštrović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285992"/>
            <a:ext cx="4859054" cy="3639600"/>
          </a:xfrm>
          <a:prstGeom prst="rect">
            <a:avLst/>
          </a:prstGeom>
          <a:noFill/>
        </p:spPr>
      </p:pic>
    </p:spTree>
  </p:cSld>
  <p:clrMapOvr>
    <a:masterClrMapping/>
  </p:clrMapOvr>
  <p:transition advTm="671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JEDNE NOĆI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hr-HR" dirty="0" smtClean="0"/>
              <a:t>U pjesmi “Jedne noći” </a:t>
            </a:r>
            <a:r>
              <a:rPr lang="hr-HR" dirty="0" err="1" smtClean="0"/>
              <a:t>Dobriša</a:t>
            </a:r>
            <a:r>
              <a:rPr lang="hr-HR" dirty="0" smtClean="0"/>
              <a:t> Cesarić dočarava ugođaj noćne tišine. U sobi noću piše stihove, gotovo bez pokreta, da ne poremeti mir doma. Pazio je da nečujno izvadi knjigu s police ormara krećući se bešumno po sagu. Htio je da atmosfera bude tiha, mirna i spokojna misleći na svoju staricu majku. Zamišljao ju je u susjednoj sobi, da joj nehotice ne bi u san dirnuo. Kad se prenuo, shvatio je da su to samo sanje:</a:t>
            </a:r>
          </a:p>
          <a:p>
            <a:pPr algn="just"/>
            <a:r>
              <a:rPr lang="hr-HR" dirty="0" smtClean="0"/>
              <a:t>“I noć je tekla spokojna i nijema.</a:t>
            </a:r>
          </a:p>
          <a:p>
            <a:pPr algn="just"/>
            <a:r>
              <a:rPr lang="hr-HR" dirty="0" smtClean="0"/>
              <a:t>A tad se sjetih da je više nema.”</a:t>
            </a:r>
          </a:p>
          <a:p>
            <a:pPr algn="just"/>
            <a:r>
              <a:rPr lang="hr-HR" dirty="0" smtClean="0"/>
              <a:t>Pjesnik je ovu pjesmu napisao majci zbog svoje duboke misaone posvećenosti  majčinom liku.</a:t>
            </a:r>
          </a:p>
          <a:p>
            <a:pPr algn="just"/>
            <a:r>
              <a:rPr lang="hr-HR" dirty="0" smtClean="0"/>
              <a:t>(Cesarić, 2013.: 128)</a:t>
            </a:r>
            <a:endParaRPr lang="hr-HR" dirty="0"/>
          </a:p>
        </p:txBody>
      </p:sp>
    </p:spTree>
  </p:cSld>
  <p:clrMapOvr>
    <a:masterClrMapping/>
  </p:clrMapOvr>
  <p:transition advTm="2808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DUGO U NOĆ, U ZIMSKU BIJELU NOĆ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hr-HR" dirty="0" smtClean="0"/>
              <a:t>U ovoj lirskoj osjećajnoj pjesmi Dragutin Tadijanović iznosi uspomenu na majku koja tka bijelo platno u tišini zimske noći. Dok se vani tiho spuštaju snježne pahuljice, majka je osamljena i tužna. U očima joj se zrcale suze. Pjesnik metaforički predočava padanje pahulja:       “Anđeli s neba, nježnim rukama,</a:t>
            </a:r>
          </a:p>
          <a:p>
            <a:pPr algn="just"/>
            <a:r>
              <a:rPr lang="hr-HR" dirty="0" smtClean="0"/>
              <a:t> Spuštaju smrzle zvjezdice na zemlju.”</a:t>
            </a:r>
          </a:p>
          <a:p>
            <a:pPr algn="just"/>
            <a:r>
              <a:rPr lang="hr-HR" dirty="0" smtClean="0"/>
              <a:t>Pjesma je melodiozna zbog ritmičnosti stihova te je uglazbljena kao pjesma posvećena majci. </a:t>
            </a:r>
          </a:p>
          <a:p>
            <a:pPr algn="just"/>
            <a:r>
              <a:rPr lang="hr-HR" dirty="0" smtClean="0"/>
              <a:t>(Tadijanović, 2004.: 72)     </a:t>
            </a:r>
            <a:endParaRPr lang="hr-HR" dirty="0"/>
          </a:p>
        </p:txBody>
      </p:sp>
    </p:spTree>
  </p:cSld>
  <p:clrMapOvr>
    <a:masterClrMapping/>
  </p:clrMapOvr>
  <p:transition advTm="13026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MAJKA ZA TKALAČKIM STANOM</a:t>
            </a:r>
            <a:endParaRPr lang="hr-HR" dirty="0"/>
          </a:p>
        </p:txBody>
      </p:sp>
      <p:pic>
        <p:nvPicPr>
          <p:cNvPr id="4" name="Picture 2" descr="C:\Users\korisnik\Pictures\images4XNFHWF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928802"/>
            <a:ext cx="4508352" cy="4525963"/>
          </a:xfrm>
          <a:prstGeom prst="rect">
            <a:avLst/>
          </a:prstGeom>
          <a:noFill/>
        </p:spPr>
      </p:pic>
    </p:spTree>
  </p:cSld>
  <p:clrMapOvr>
    <a:masterClrMapping/>
  </p:clrMapOvr>
  <p:transition advTm="811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BELE ROŽE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hr-HR" dirty="0" smtClean="0"/>
              <a:t>Dragutin </a:t>
            </a:r>
            <a:r>
              <a:rPr lang="hr-HR" dirty="0" err="1" smtClean="0"/>
              <a:t>Domjanić</a:t>
            </a:r>
            <a:r>
              <a:rPr lang="hr-HR" dirty="0" smtClean="0"/>
              <a:t> u pjesmi “Bele rože” sjeća se bijelih ruža u vrtu u svitanje.  Kad je majka stala na prozor, ruže kao da su ljepše cvale, nježne kao majčine ruke:</a:t>
            </a:r>
          </a:p>
          <a:p>
            <a:pPr algn="just"/>
            <a:r>
              <a:rPr lang="hr-HR" dirty="0" smtClean="0"/>
              <a:t>“</a:t>
            </a:r>
            <a:r>
              <a:rPr lang="hr-HR" dirty="0" err="1" smtClean="0"/>
              <a:t>Kak</a:t>
            </a:r>
            <a:r>
              <a:rPr lang="hr-HR" dirty="0" smtClean="0"/>
              <a:t> da su dobre Ti dragale ruke,</a:t>
            </a:r>
          </a:p>
          <a:p>
            <a:pPr algn="just"/>
            <a:r>
              <a:rPr lang="hr-HR" dirty="0" smtClean="0"/>
              <a:t>  </a:t>
            </a:r>
            <a:r>
              <a:rPr lang="hr-HR" dirty="0" err="1" smtClean="0"/>
              <a:t>Kak</a:t>
            </a:r>
            <a:r>
              <a:rPr lang="hr-HR" dirty="0" smtClean="0"/>
              <a:t> da su k Tebi privinut se </a:t>
            </a:r>
            <a:r>
              <a:rPr lang="hr-HR" dirty="0" err="1" smtClean="0"/>
              <a:t>štele</a:t>
            </a:r>
            <a:r>
              <a:rPr lang="hr-HR" dirty="0" smtClean="0"/>
              <a:t>.”</a:t>
            </a:r>
          </a:p>
          <a:p>
            <a:pPr algn="just"/>
            <a:r>
              <a:rPr lang="hr-HR" dirty="0" smtClean="0"/>
              <a:t>U </a:t>
            </a:r>
            <a:r>
              <a:rPr lang="hr-HR" smtClean="0"/>
              <a:t>pjesnikovim stihovima jutra su </a:t>
            </a:r>
            <a:r>
              <a:rPr lang="hr-HR" dirty="0" smtClean="0"/>
              <a:t>još plava i u njima majčin lik:</a:t>
            </a:r>
          </a:p>
          <a:p>
            <a:pPr algn="just"/>
            <a:r>
              <a:rPr lang="hr-HR" dirty="0" smtClean="0"/>
              <a:t>“</a:t>
            </a:r>
            <a:r>
              <a:rPr lang="hr-HR" dirty="0" err="1" smtClean="0"/>
              <a:t>Zmisliš</a:t>
            </a:r>
            <a:r>
              <a:rPr lang="hr-HR" dirty="0" smtClean="0"/>
              <a:t> se, mama, tih jutrah tak plavih?</a:t>
            </a:r>
          </a:p>
          <a:p>
            <a:pPr algn="just"/>
            <a:r>
              <a:rPr lang="hr-HR" dirty="0" smtClean="0"/>
              <a:t>Rosa još s trave se </a:t>
            </a:r>
            <a:r>
              <a:rPr lang="hr-HR" dirty="0" err="1" smtClean="0"/>
              <a:t>svetlila</a:t>
            </a:r>
            <a:r>
              <a:rPr lang="hr-HR" dirty="0" smtClean="0"/>
              <a:t> vani…”</a:t>
            </a:r>
          </a:p>
          <a:p>
            <a:pPr algn="just"/>
            <a:r>
              <a:rPr lang="hr-HR" dirty="0" smtClean="0"/>
              <a:t>(</a:t>
            </a:r>
            <a:r>
              <a:rPr lang="hr-HR" dirty="0" err="1" smtClean="0"/>
              <a:t>Domjanić</a:t>
            </a:r>
            <a:r>
              <a:rPr lang="hr-HR" dirty="0" smtClean="0"/>
              <a:t>, 1994.: 7)</a:t>
            </a:r>
          </a:p>
          <a:p>
            <a:pPr algn="just"/>
            <a:endParaRPr lang="hr-HR" dirty="0" smtClean="0"/>
          </a:p>
          <a:p>
            <a:pPr algn="just"/>
            <a:endParaRPr lang="hr-HR" dirty="0" smtClean="0"/>
          </a:p>
          <a:p>
            <a:pPr algn="just">
              <a:buNone/>
            </a:pPr>
            <a:endParaRPr lang="hr-HR" dirty="0"/>
          </a:p>
        </p:txBody>
      </p:sp>
    </p:spTree>
  </p:cSld>
  <p:clrMapOvr>
    <a:masterClrMapping/>
  </p:clrMapOvr>
  <p:transition advTm="19875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BIJELE RUŽE, NJEŽNE KAO MAJČINE RUKE</a:t>
            </a:r>
            <a:endParaRPr lang="hr-HR" dirty="0"/>
          </a:p>
        </p:txBody>
      </p:sp>
      <p:pic>
        <p:nvPicPr>
          <p:cNvPr id="1026" name="Picture 2" descr="C:\Users\korisnik\Pictures\bijele ruže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428868"/>
            <a:ext cx="4859054" cy="3639600"/>
          </a:xfrm>
          <a:prstGeom prst="rect">
            <a:avLst/>
          </a:prstGeom>
          <a:noFill/>
        </p:spPr>
      </p:pic>
    </p:spTree>
  </p:cSld>
  <p:clrMapOvr>
    <a:masterClrMapping/>
  </p:clrMapOvr>
  <p:transition advTm="1918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DA SAM PTICA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/>
              <a:t>Pjesnik Drago Ivanišević u svojim stihovima izražava želju da može kao ptica letjeti oko majčina lica. Htio bi je razveseliti poput ptice koja u kljunu donosi majci cvijet ili zrelu trešnju:</a:t>
            </a:r>
          </a:p>
          <a:p>
            <a:pPr algn="just"/>
            <a:r>
              <a:rPr lang="hr-HR" dirty="0" smtClean="0"/>
              <a:t>“Poletio bih tada do daleka </a:t>
            </a:r>
            <a:r>
              <a:rPr lang="hr-HR" dirty="0" err="1" smtClean="0"/>
              <a:t>trešnjika</a:t>
            </a:r>
            <a:r>
              <a:rPr lang="hr-HR" dirty="0" smtClean="0"/>
              <a:t>,</a:t>
            </a:r>
          </a:p>
          <a:p>
            <a:pPr algn="just"/>
            <a:r>
              <a:rPr lang="hr-HR" dirty="0" smtClean="0"/>
              <a:t>U njemu bih ubrao trešnje dvije,</a:t>
            </a:r>
          </a:p>
          <a:p>
            <a:pPr algn="just"/>
            <a:r>
              <a:rPr lang="hr-HR" dirty="0" smtClean="0"/>
              <a:t>Donio ih majci </a:t>
            </a:r>
          </a:p>
          <a:p>
            <a:pPr algn="just"/>
            <a:r>
              <a:rPr lang="hr-HR" dirty="0" smtClean="0"/>
              <a:t>Da mi se nasmije.” </a:t>
            </a:r>
          </a:p>
          <a:p>
            <a:pPr algn="just"/>
            <a:r>
              <a:rPr lang="hr-HR" dirty="0" smtClean="0"/>
              <a:t>(Skok, 1992.: 190)</a:t>
            </a:r>
          </a:p>
          <a:p>
            <a:pPr algn="just"/>
            <a:endParaRPr lang="hr-HR" dirty="0"/>
          </a:p>
        </p:txBody>
      </p:sp>
    </p:spTree>
  </p:cSld>
  <p:clrMapOvr>
    <a:masterClrMapping/>
  </p:clrMapOvr>
  <p:transition advTm="7363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dirty="0" smtClean="0"/>
              <a:t>LITERARNI RADOVI O MAJCI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hr-HR" dirty="0" smtClean="0"/>
              <a:t>                        MAJČIN LIK</a:t>
            </a:r>
          </a:p>
          <a:p>
            <a:r>
              <a:rPr lang="hr-HR" dirty="0" smtClean="0"/>
              <a:t>     Majčin lik tužne misli razveseli,</a:t>
            </a:r>
          </a:p>
          <a:p>
            <a:pPr algn="just"/>
            <a:r>
              <a:rPr lang="hr-HR" dirty="0" smtClean="0"/>
              <a:t>     Ko zraka sunca osmijeh izmami.</a:t>
            </a:r>
          </a:p>
          <a:p>
            <a:pPr algn="just"/>
            <a:r>
              <a:rPr lang="hr-HR" dirty="0" smtClean="0"/>
              <a:t>     Majka sve brige s čela izbriše</a:t>
            </a:r>
          </a:p>
          <a:p>
            <a:pPr algn="just"/>
            <a:r>
              <a:rPr lang="hr-HR" dirty="0" smtClean="0"/>
              <a:t>     Da korak postane lak, bez težine.</a:t>
            </a:r>
          </a:p>
          <a:p>
            <a:pPr algn="just"/>
            <a:r>
              <a:rPr lang="hr-HR" dirty="0" smtClean="0"/>
              <a:t>     Majčina ruka dom redi da blista,</a:t>
            </a:r>
          </a:p>
          <a:p>
            <a:pPr algn="just"/>
            <a:r>
              <a:rPr lang="hr-HR" dirty="0" smtClean="0"/>
              <a:t>     Kad krenem u školu, odjeća je čista.</a:t>
            </a:r>
          </a:p>
          <a:p>
            <a:pPr algn="just"/>
            <a:r>
              <a:rPr lang="hr-HR" dirty="0" smtClean="0"/>
              <a:t>     Majci svaka aktivnost za rukom polazi,</a:t>
            </a:r>
          </a:p>
          <a:p>
            <a:pPr algn="just"/>
            <a:r>
              <a:rPr lang="hr-HR" dirty="0" smtClean="0"/>
              <a:t>     Na posao stigne, za zadaću savjet nalazi.</a:t>
            </a:r>
          </a:p>
          <a:p>
            <a:pPr algn="just"/>
            <a:r>
              <a:rPr lang="hr-HR" dirty="0" smtClean="0"/>
              <a:t>     Cvijećem je posut put kojim prolazi,</a:t>
            </a:r>
          </a:p>
          <a:p>
            <a:pPr algn="just"/>
            <a:r>
              <a:rPr lang="hr-HR" dirty="0" smtClean="0"/>
              <a:t>     A najljepši cvijet je dijete koje odgoji.</a:t>
            </a:r>
          </a:p>
          <a:p>
            <a:pPr algn="just"/>
            <a:r>
              <a:rPr lang="hr-HR" dirty="0" smtClean="0"/>
              <a:t>                                                                        Matea </a:t>
            </a:r>
            <a:r>
              <a:rPr lang="hr-HR" dirty="0" err="1" smtClean="0"/>
              <a:t>Škrinjarić</a:t>
            </a:r>
            <a:r>
              <a:rPr lang="hr-HR" dirty="0" smtClean="0"/>
              <a:t>, 8.a</a:t>
            </a:r>
          </a:p>
          <a:p>
            <a:pPr>
              <a:buNone/>
            </a:pP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                                        </a:t>
            </a:r>
            <a:endParaRPr lang="hr-HR" dirty="0"/>
          </a:p>
        </p:txBody>
      </p:sp>
    </p:spTree>
  </p:cSld>
  <p:clrMapOvr>
    <a:masterClrMapping/>
  </p:clrMapOvr>
  <p:transition advTm="12995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DRAGOJ MAJCI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hr-HR" dirty="0" smtClean="0"/>
              <a:t>              Želim Ti čestitati majčin dan,</a:t>
            </a:r>
          </a:p>
          <a:p>
            <a:r>
              <a:rPr lang="hr-HR" dirty="0" smtClean="0"/>
              <a:t>              Svjetlom obasjan, suncem ugrijan.</a:t>
            </a:r>
          </a:p>
          <a:p>
            <a:r>
              <a:rPr lang="hr-HR" dirty="0" smtClean="0"/>
              <a:t>              Često mislim na svaki Tvoj dan</a:t>
            </a:r>
          </a:p>
          <a:p>
            <a:r>
              <a:rPr lang="hr-HR" dirty="0" smtClean="0"/>
              <a:t>              Dok radiš i brineš za nas.</a:t>
            </a:r>
          </a:p>
          <a:p>
            <a:r>
              <a:rPr lang="hr-HR" dirty="0" smtClean="0"/>
              <a:t>              Danas je dom lijepo uređen,</a:t>
            </a:r>
          </a:p>
          <a:p>
            <a:r>
              <a:rPr lang="hr-HR" dirty="0" smtClean="0"/>
              <a:t>              Na stolu vaza s ružom crvenom.</a:t>
            </a:r>
          </a:p>
          <a:p>
            <a:r>
              <a:rPr lang="hr-HR" dirty="0" smtClean="0"/>
              <a:t>              Puno mi značiš, potičeš djelom.</a:t>
            </a:r>
          </a:p>
          <a:p>
            <a:r>
              <a:rPr lang="hr-HR" dirty="0" smtClean="0"/>
              <a:t>              Hvala Ti za sve, dobrotu i ljubav.</a:t>
            </a:r>
          </a:p>
          <a:p>
            <a:r>
              <a:rPr lang="hr-HR" dirty="0" smtClean="0"/>
              <a:t>                                                    </a:t>
            </a:r>
            <a:r>
              <a:rPr lang="hr-HR" dirty="0" err="1" smtClean="0"/>
              <a:t>Francika</a:t>
            </a:r>
            <a:r>
              <a:rPr lang="hr-HR" dirty="0" smtClean="0"/>
              <a:t> </a:t>
            </a:r>
            <a:r>
              <a:rPr lang="hr-HR" dirty="0" err="1" smtClean="0"/>
              <a:t>Gashi</a:t>
            </a:r>
            <a:r>
              <a:rPr lang="hr-HR" dirty="0" smtClean="0"/>
              <a:t>, 8.a</a:t>
            </a:r>
            <a:endParaRPr lang="hr-HR" dirty="0"/>
          </a:p>
        </p:txBody>
      </p:sp>
    </p:spTree>
  </p:cSld>
  <p:clrMapOvr>
    <a:masterClrMapping/>
  </p:clrMapOvr>
  <p:transition advTm="883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MAJČIN LIK </a:t>
            </a:r>
            <a:r>
              <a:rPr lang="hr-HR" smtClean="0"/>
              <a:t>U KNJIŽEVNOM </a:t>
            </a:r>
            <a:r>
              <a:rPr lang="hr-HR" dirty="0" smtClean="0"/>
              <a:t>DJELU</a:t>
            </a:r>
            <a:endParaRPr lang="hr-HR" dirty="0"/>
          </a:p>
        </p:txBody>
      </p:sp>
      <p:pic>
        <p:nvPicPr>
          <p:cNvPr id="1026" name="Picture 2" descr="C:\Users\korisnik\Pictures\Buket-za-uciteljicu-i-obicne-zene-u-knjizevnosti_article_ful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928802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ransition advTm="1888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dirty="0" smtClean="0"/>
              <a:t>MAJKA I DIJETE </a:t>
            </a:r>
            <a:endParaRPr lang="hr-HR" dirty="0"/>
          </a:p>
        </p:txBody>
      </p:sp>
      <p:pic>
        <p:nvPicPr>
          <p:cNvPr id="1026" name="Picture 2" descr="C:\Users\korisnik\Pictures\majka i dijete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214554"/>
            <a:ext cx="5880492" cy="3913200"/>
          </a:xfrm>
          <a:prstGeom prst="rect">
            <a:avLst/>
          </a:prstGeom>
          <a:noFill/>
        </p:spPr>
      </p:pic>
    </p:spTree>
  </p:cSld>
  <p:clrMapOvr>
    <a:masterClrMapping/>
  </p:clrMapOvr>
  <p:transition advTm="936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MAJKA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hr-HR" dirty="0" smtClean="0"/>
              <a:t>        Majka je osoba koja te razumije,</a:t>
            </a:r>
          </a:p>
          <a:p>
            <a:pPr algn="just"/>
            <a:r>
              <a:rPr lang="hr-HR" dirty="0" smtClean="0"/>
              <a:t>        U svakoj prilici ona te potiče.</a:t>
            </a:r>
          </a:p>
          <a:p>
            <a:pPr algn="just"/>
            <a:r>
              <a:rPr lang="hr-HR" dirty="0" smtClean="0"/>
              <a:t>        Majku možeš povrijediti i rastužiti,</a:t>
            </a:r>
          </a:p>
          <a:p>
            <a:pPr algn="just"/>
            <a:r>
              <a:rPr lang="hr-HR" dirty="0" smtClean="0"/>
              <a:t>        Ona će tražiti razlog, porazgovarati.</a:t>
            </a:r>
          </a:p>
          <a:p>
            <a:pPr algn="just"/>
            <a:r>
              <a:rPr lang="hr-HR" dirty="0" smtClean="0"/>
              <a:t>        Savjetovat će, pomoći u svakoj situaciji.</a:t>
            </a:r>
          </a:p>
          <a:p>
            <a:pPr algn="just"/>
            <a:r>
              <a:rPr lang="hr-HR" dirty="0" smtClean="0"/>
              <a:t>        Majka ti je tješiteljica i njegovateljica,</a:t>
            </a:r>
          </a:p>
          <a:p>
            <a:pPr algn="just"/>
            <a:r>
              <a:rPr lang="hr-HR" dirty="0" smtClean="0"/>
              <a:t>        Brat i sestra, najbolja prijateljica.</a:t>
            </a:r>
          </a:p>
          <a:p>
            <a:pPr algn="just"/>
            <a:r>
              <a:rPr lang="hr-HR" dirty="0" smtClean="0"/>
              <a:t>        Razumije teškoće, strahove i sumnje.</a:t>
            </a:r>
          </a:p>
          <a:p>
            <a:pPr algn="just"/>
            <a:r>
              <a:rPr lang="hr-HR" dirty="0" smtClean="0"/>
              <a:t>        Pomaže da odrasteš, potiče sazrijevanje.   </a:t>
            </a:r>
          </a:p>
          <a:p>
            <a:pPr algn="just"/>
            <a:r>
              <a:rPr lang="hr-HR" dirty="0" smtClean="0"/>
              <a:t>        Ukazuje ti na upornost i ustrajnost,</a:t>
            </a:r>
          </a:p>
          <a:p>
            <a:pPr algn="just"/>
            <a:r>
              <a:rPr lang="hr-HR" dirty="0" smtClean="0"/>
              <a:t>       Usmjerava te da svoj zadatak ostvariš.</a:t>
            </a:r>
          </a:p>
          <a:p>
            <a:pPr algn="just"/>
            <a:r>
              <a:rPr lang="hr-HR" dirty="0" smtClean="0"/>
              <a:t>       Majka je i tvoja najbolja učiteljica.</a:t>
            </a:r>
          </a:p>
          <a:p>
            <a:pPr algn="just"/>
            <a:r>
              <a:rPr lang="hr-HR" dirty="0" smtClean="0"/>
              <a:t>                                                                     Valentina </a:t>
            </a:r>
            <a:r>
              <a:rPr lang="hr-HR" dirty="0" err="1" smtClean="0"/>
              <a:t>Brnjak</a:t>
            </a:r>
            <a:r>
              <a:rPr lang="hr-HR" dirty="0" smtClean="0"/>
              <a:t>, 8.a  </a:t>
            </a:r>
            <a:endParaRPr lang="hr-HR" dirty="0"/>
          </a:p>
        </p:txBody>
      </p:sp>
    </p:spTree>
  </p:cSld>
  <p:clrMapOvr>
    <a:masterClrMapping/>
  </p:clrMapOvr>
  <p:transition advTm="12871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MAJČIN DAN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/>
              <a:t>“Majčin dan je blagdan u čast majki i majčinstva koji se u većini zemalja, pa i u Hrvatskoj, obilježava svake druge nedjelje u svibnju. U zapadnom svijetu uspostavljen je u 20.stoljeću. </a:t>
            </a:r>
          </a:p>
          <a:p>
            <a:pPr algn="just"/>
            <a:r>
              <a:rPr lang="hr-HR" dirty="0" smtClean="0"/>
              <a:t>Majčin dan ima svoje korijene u engleskom i američkom pokretu žena. Amerikanka </a:t>
            </a:r>
            <a:r>
              <a:rPr lang="hr-HR" dirty="0" err="1" smtClean="0"/>
              <a:t>Ann</a:t>
            </a:r>
            <a:r>
              <a:rPr lang="hr-HR" dirty="0" smtClean="0"/>
              <a:t> Maria Reeves </a:t>
            </a:r>
            <a:r>
              <a:rPr lang="hr-HR" dirty="0" err="1" smtClean="0"/>
              <a:t>Jarvis</a:t>
            </a:r>
            <a:r>
              <a:rPr lang="hr-HR" dirty="0" smtClean="0"/>
              <a:t> godine 1865. organizirala je </a:t>
            </a:r>
            <a:r>
              <a:rPr lang="hr-HR" dirty="0" err="1" smtClean="0"/>
              <a:t>Mothers</a:t>
            </a:r>
            <a:r>
              <a:rPr lang="hr-HR" dirty="0" smtClean="0"/>
              <a:t> </a:t>
            </a:r>
            <a:r>
              <a:rPr lang="hr-HR" dirty="0" err="1" smtClean="0"/>
              <a:t>Day</a:t>
            </a:r>
            <a:r>
              <a:rPr lang="hr-HR" dirty="0" smtClean="0"/>
              <a:t> </a:t>
            </a:r>
            <a:r>
              <a:rPr lang="hr-HR" dirty="0" err="1" smtClean="0"/>
              <a:t>Meetings</a:t>
            </a:r>
            <a:r>
              <a:rPr lang="hr-HR" dirty="0" smtClean="0"/>
              <a:t> gdje su majke mogle razmjenjivati ideje o aktualnim pitanjima.”</a:t>
            </a:r>
          </a:p>
          <a:p>
            <a:pPr algn="just"/>
            <a:r>
              <a:rPr lang="hr-HR" dirty="0" smtClean="0"/>
              <a:t>(</a:t>
            </a:r>
            <a:r>
              <a:rPr lang="hr-HR" dirty="0" smtClean="0">
                <a:hlinkClick r:id="rId2"/>
              </a:rPr>
              <a:t>https://hr.wikipedia.org/wiki/Majčin</a:t>
            </a:r>
            <a:r>
              <a:rPr lang="hr-HR" dirty="0" smtClean="0"/>
              <a:t> dan</a:t>
            </a:r>
            <a:endParaRPr lang="hr-HR" dirty="0"/>
          </a:p>
        </p:txBody>
      </p:sp>
    </p:spTree>
  </p:cSld>
  <p:clrMapOvr>
    <a:masterClrMapping/>
  </p:clrMapOvr>
  <p:transition advTm="5117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DAN MAJKI JE 8.SVIBNJA</a:t>
            </a:r>
            <a:endParaRPr lang="hr-HR" dirty="0"/>
          </a:p>
        </p:txBody>
      </p:sp>
      <p:pic>
        <p:nvPicPr>
          <p:cNvPr id="1026" name="Picture 2" descr="C:\Users\korisnik\Pictures\Sretan Majčin dan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2"/>
            <a:ext cx="7500958" cy="4500575"/>
          </a:xfrm>
          <a:prstGeom prst="rect">
            <a:avLst/>
          </a:prstGeom>
          <a:noFill/>
        </p:spPr>
      </p:pic>
    </p:spTree>
  </p:cSld>
  <p:clrMapOvr>
    <a:masterClrMapping/>
  </p:clrMapOvr>
  <p:transition advTm="1419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hr-HR" dirty="0" smtClean="0"/>
              <a:t>               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hr-HR" dirty="0" smtClean="0"/>
              <a:t>1.Brlić-Mažuranić,I. (2008.): Čudnovate zgode šegrta Hlapića, Zagreb, Školska knjiga,str.141.</a:t>
            </a:r>
          </a:p>
          <a:p>
            <a:r>
              <a:rPr lang="hr-HR" dirty="0" smtClean="0"/>
              <a:t>2.Brlić-Mažuranić, I. (2003.): Šuma </a:t>
            </a:r>
            <a:r>
              <a:rPr lang="hr-HR" dirty="0" err="1" smtClean="0"/>
              <a:t>Striborova</a:t>
            </a:r>
            <a:r>
              <a:rPr lang="hr-HR" dirty="0" smtClean="0"/>
              <a:t>, Zagreb, Zagrebačka stvarnost, str.6.</a:t>
            </a:r>
          </a:p>
          <a:p>
            <a:r>
              <a:rPr lang="hr-HR" dirty="0" smtClean="0"/>
              <a:t>3.Pulić, N.(2009.): Ključić oko vrata, Zagreb, Znanje, str.19.</a:t>
            </a:r>
          </a:p>
          <a:p>
            <a:pPr algn="just">
              <a:buNone/>
            </a:pPr>
            <a:r>
              <a:rPr lang="hr-HR" dirty="0" smtClean="0"/>
              <a:t>     4.Mažuranić, F.(2002.): Lišće, Zagreb, Zagrebačka stvarnost, str.17.</a:t>
            </a:r>
          </a:p>
          <a:p>
            <a:pPr algn="just">
              <a:buNone/>
            </a:pPr>
            <a:r>
              <a:rPr lang="hr-HR" dirty="0" smtClean="0"/>
              <a:t>     5.Cesarić, D.(2013.): Pjesme, Zagreb, Mozaik knjiga, str.128.</a:t>
            </a:r>
          </a:p>
          <a:p>
            <a:pPr algn="just">
              <a:buNone/>
            </a:pPr>
            <a:r>
              <a:rPr lang="hr-HR" dirty="0" smtClean="0"/>
              <a:t>     6.Tadijanović, D. (2004.): Srebrne svirale, Zagreb, Školska knjiga, str.72.</a:t>
            </a:r>
          </a:p>
          <a:p>
            <a:pPr algn="just">
              <a:buNone/>
            </a:pPr>
            <a:r>
              <a:rPr lang="hr-HR" dirty="0" smtClean="0"/>
              <a:t>    7.Domjanić, D.(1994.): </a:t>
            </a:r>
            <a:r>
              <a:rPr lang="hr-HR" dirty="0" err="1" smtClean="0"/>
              <a:t>Popevke</a:t>
            </a:r>
            <a:r>
              <a:rPr lang="hr-HR" dirty="0" smtClean="0"/>
              <a:t>, Zagreb, Mosta, str.7.</a:t>
            </a:r>
          </a:p>
          <a:p>
            <a:pPr algn="just">
              <a:buNone/>
            </a:pPr>
            <a:r>
              <a:rPr lang="hr-HR" dirty="0" smtClean="0"/>
              <a:t>    8.Skok, J. (1992.): Žubor riječi, Zagreb, Školska knjiga, str.190.</a:t>
            </a:r>
          </a:p>
          <a:p>
            <a:pPr algn="just">
              <a:buNone/>
            </a:pPr>
            <a:r>
              <a:rPr lang="hr-HR" dirty="0" smtClean="0"/>
              <a:t>    </a:t>
            </a:r>
            <a:r>
              <a:rPr lang="hr-HR" dirty="0" smtClean="0">
                <a:hlinkClick r:id="rId2"/>
              </a:rPr>
              <a:t>https://hr.wikipedia.org/wiki/Majčin</a:t>
            </a:r>
            <a:r>
              <a:rPr lang="hr-HR" dirty="0" smtClean="0"/>
              <a:t> dan </a:t>
            </a:r>
          </a:p>
          <a:p>
            <a:pPr algn="just">
              <a:buNone/>
            </a:pPr>
            <a:r>
              <a:rPr lang="hr-HR" dirty="0" smtClean="0"/>
              <a:t>   </a:t>
            </a:r>
            <a:endParaRPr lang="hr-HR" dirty="0"/>
          </a:p>
        </p:txBody>
      </p:sp>
    </p:spTree>
  </p:cSld>
  <p:clrMapOvr>
    <a:masterClrMapping/>
  </p:clrMapOvr>
  <p:transition advTm="7378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PRIČE O MAJCI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hr-HR" dirty="0" smtClean="0"/>
              <a:t>    Već u prvom razredu osnovne škole učenici u priči o Pepeljugi i Snjeguljici upoznaju lik majke. Majčin lik krasi dobrota i </a:t>
            </a:r>
            <a:r>
              <a:rPr lang="hr-HR" smtClean="0"/>
              <a:t>majčinska ljubav.</a:t>
            </a:r>
            <a:endParaRPr lang="hr-HR" dirty="0" smtClean="0"/>
          </a:p>
          <a:p>
            <a:pPr algn="just">
              <a:buNone/>
            </a:pPr>
            <a:r>
              <a:rPr lang="hr-HR" dirty="0" smtClean="0"/>
              <a:t>    Pouka je tih priča da je majka najveće dobro za dijete, stoga se treba prema njoj lijepo odnositi. Dobro ponašanje i privrženost najveće je bogatstvo majke koje očekuje od djeteta.</a:t>
            </a:r>
          </a:p>
          <a:p>
            <a:pPr algn="just">
              <a:buNone/>
            </a:pPr>
            <a:r>
              <a:rPr lang="hr-HR" dirty="0" smtClean="0"/>
              <a:t>    </a:t>
            </a:r>
            <a:endParaRPr lang="hr-HR" dirty="0"/>
          </a:p>
        </p:txBody>
      </p:sp>
    </p:spTree>
  </p:cSld>
  <p:clrMapOvr>
    <a:masterClrMapping/>
  </p:clrMapOvr>
  <p:transition advTm="9001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hr-HR" dirty="0" smtClean="0"/>
              <a:t>ČUDNOVATE ZGODE ŠEGRTA HLAPIĆA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hr-HR" dirty="0" smtClean="0"/>
              <a:t>Na kraju ovog dječjeg romana majstorica kao majka prepoznaje u </a:t>
            </a:r>
            <a:r>
              <a:rPr lang="hr-HR" dirty="0" err="1" smtClean="0"/>
              <a:t>Giti</a:t>
            </a:r>
            <a:r>
              <a:rPr lang="hr-HR" dirty="0" smtClean="0"/>
              <a:t>, po brazgotini na palcu u obliku križa, svoju izgubljenu kćer Maricu. Dijete se izgubilo dok je majstor Mrkonja prodavao svoju robu na sajmu. Majka je vjerovala da će je jednog dana ipak ponovno sresti i vidjeti što se na kraju i dogodilo. Poučna misao djela je da je majka ustrajna, strpljiva, potaknuta vjerom, nadom i beskrajnom željom da pronađe svoje izgubljeno dijete što joj se ostvarilo.</a:t>
            </a:r>
          </a:p>
          <a:p>
            <a:pPr algn="just"/>
            <a:r>
              <a:rPr lang="hr-HR" dirty="0" smtClean="0"/>
              <a:t>“O, majko! Moja majko! Dobra majko! Mila majko! Ja sam tvoja Marica!” – kliknula je </a:t>
            </a:r>
            <a:r>
              <a:rPr lang="hr-HR" dirty="0" err="1" smtClean="0"/>
              <a:t>Gita</a:t>
            </a:r>
            <a:r>
              <a:rPr lang="hr-HR" dirty="0" smtClean="0"/>
              <a:t> i potrčala u naručaj majstorici.</a:t>
            </a:r>
          </a:p>
          <a:p>
            <a:pPr algn="just"/>
            <a:r>
              <a:rPr lang="hr-HR" dirty="0" smtClean="0"/>
              <a:t>“Marice, moja! Srce moje” – zajeca od sreće majstorica i privine svoje dijete.</a:t>
            </a:r>
          </a:p>
          <a:p>
            <a:pPr algn="just"/>
            <a:r>
              <a:rPr lang="hr-HR" dirty="0" smtClean="0"/>
              <a:t>(Ivana Brlić-Mažuranić, 2008.:141)</a:t>
            </a:r>
          </a:p>
          <a:p>
            <a:pPr algn="just"/>
            <a:endParaRPr lang="hr-HR" dirty="0" smtClean="0"/>
          </a:p>
        </p:txBody>
      </p:sp>
    </p:spTree>
  </p:cSld>
  <p:clrMapOvr>
    <a:masterClrMapping/>
  </p:clrMapOvr>
  <p:transition advTm="10234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MAJČIN LIK U DJELU IVANE BRLIĆ-MAŽURANIĆ</a:t>
            </a:r>
            <a:endParaRPr lang="hr-HR" dirty="0"/>
          </a:p>
        </p:txBody>
      </p:sp>
      <p:pic>
        <p:nvPicPr>
          <p:cNvPr id="1026" name="Picture 2" descr="C:\Users\korisnik\Pictures\cudnovate_zgode_segrta_hlapica_br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857364"/>
            <a:ext cx="3553200" cy="4775806"/>
          </a:xfrm>
          <a:prstGeom prst="rect">
            <a:avLst/>
          </a:prstGeom>
          <a:noFill/>
        </p:spPr>
      </p:pic>
    </p:spTree>
  </p:cSld>
  <p:clrMapOvr>
    <a:masterClrMapping/>
  </p:clrMapOvr>
  <p:transition advTm="1186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ŠUMA STRIBOROVA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hr-HR" dirty="0" smtClean="0"/>
              <a:t>U priči o Šumi </a:t>
            </a:r>
            <a:r>
              <a:rPr lang="hr-HR" dirty="0" err="1" smtClean="0"/>
              <a:t>Striborovoj</a:t>
            </a:r>
            <a:r>
              <a:rPr lang="hr-HR" dirty="0" smtClean="0"/>
              <a:t> majka na putu kroz šumu stigne do šumskog starješine </a:t>
            </a:r>
            <a:r>
              <a:rPr lang="hr-HR" dirty="0" err="1" smtClean="0"/>
              <a:t>Stribora</a:t>
            </a:r>
            <a:r>
              <a:rPr lang="hr-HR" dirty="0" smtClean="0"/>
              <a:t> kamo ju je doveo Malik </a:t>
            </a:r>
            <a:r>
              <a:rPr lang="hr-HR" dirty="0" err="1" smtClean="0"/>
              <a:t>Tintilinić</a:t>
            </a:r>
            <a:r>
              <a:rPr lang="hr-HR" dirty="0" smtClean="0"/>
              <a:t>, jedan od čuvara kućnog ognjišta. </a:t>
            </a:r>
            <a:r>
              <a:rPr lang="hr-HR" dirty="0" err="1" smtClean="0"/>
              <a:t>Stribor</a:t>
            </a:r>
            <a:r>
              <a:rPr lang="hr-HR" dirty="0" smtClean="0"/>
              <a:t> joj ponudi da se vrati u mladost u rodnom selu, ali ona to ne prihvati. Draža joj je bila njena tuga jer se sjetila sina kojeg nije htjela izgubiti. U tom trenutku nestao je </a:t>
            </a:r>
            <a:r>
              <a:rPr lang="hr-HR" dirty="0" err="1" smtClean="0"/>
              <a:t>Stribor</a:t>
            </a:r>
            <a:r>
              <a:rPr lang="hr-HR" dirty="0" smtClean="0"/>
              <a:t>,  a snaha se pretvorila u guju i nestala pod zemljom.          “Pade sin pred majku, ljubi joj skute i rukave, a onda je podiže na svoje ruke i nosi kući, kuda sretno do zore stigoše. Moli sin Boga i majku da mu oproste. Bog mu oprosti, a majka mu nije ni zamjerila bila.” </a:t>
            </a:r>
          </a:p>
          <a:p>
            <a:pPr algn="just"/>
            <a:r>
              <a:rPr lang="hr-HR" dirty="0" smtClean="0"/>
              <a:t>Pouka priče Ivane Brlić-Mažuranić je da se ne smije iznevjeriti majčino povjerenje i da treba prihvatiti  njen savjet. </a:t>
            </a:r>
          </a:p>
          <a:p>
            <a:pPr algn="just"/>
            <a:r>
              <a:rPr lang="hr-HR" dirty="0" smtClean="0"/>
              <a:t>(Brlić-Mažuranić, 2003</a:t>
            </a:r>
            <a:r>
              <a:rPr lang="hr-HR" smtClean="0"/>
              <a:t>.: 16)</a:t>
            </a:r>
            <a:endParaRPr lang="hr-HR" dirty="0"/>
          </a:p>
        </p:txBody>
      </p:sp>
    </p:spTree>
  </p:cSld>
  <p:clrMapOvr>
    <a:masterClrMapping/>
  </p:clrMapOvr>
  <p:transition advTm="8564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MAJKA U ŠUMI STRIBOROVOJ</a:t>
            </a:r>
            <a:endParaRPr lang="hr-HR" dirty="0"/>
          </a:p>
        </p:txBody>
      </p:sp>
      <p:pic>
        <p:nvPicPr>
          <p:cNvPr id="1026" name="Picture 2" descr="C:\Users\korisnik\Pictures\majka u Šumi Striborovoj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357430"/>
            <a:ext cx="3004444" cy="3650400"/>
          </a:xfrm>
          <a:prstGeom prst="rect">
            <a:avLst/>
          </a:prstGeom>
          <a:noFill/>
        </p:spPr>
      </p:pic>
    </p:spTree>
  </p:cSld>
  <p:clrMapOvr>
    <a:masterClrMapping/>
  </p:clrMapOvr>
  <p:transition advTm="78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PORTRET IVANE BRLIĆ-MAŽURANIĆ</a:t>
            </a:r>
            <a:endParaRPr lang="hr-HR" dirty="0"/>
          </a:p>
        </p:txBody>
      </p:sp>
      <p:pic>
        <p:nvPicPr>
          <p:cNvPr id="1026" name="Picture 2" descr="C:\Users\korisnik\Pictures\ivana-brlic-mazuranic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428868"/>
            <a:ext cx="3133106" cy="3672000"/>
          </a:xfrm>
          <a:prstGeom prst="rect">
            <a:avLst/>
          </a:prstGeom>
          <a:noFill/>
        </p:spPr>
      </p:pic>
    </p:spTree>
  </p:cSld>
  <p:clrMapOvr>
    <a:masterClrMapping/>
  </p:clrMapOvr>
  <p:transition advTm="858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hr-HR" dirty="0" smtClean="0"/>
              <a:t>           KLJUČIĆ OKO VRATA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hr-HR" dirty="0" smtClean="0"/>
              <a:t>U tom dječjem </a:t>
            </a:r>
            <a:r>
              <a:rPr lang="hr-HR" smtClean="0"/>
              <a:t>romanu Nikole Pulića </a:t>
            </a:r>
            <a:r>
              <a:rPr lang="hr-HR" dirty="0" smtClean="0"/>
              <a:t>dječak Stanko živi sam s majkom koja radi u tvornici u tri smjene. Dječak je odličan đak, druželjubiv, pomaže majci i vrlo je samostalan. Često je sam pa stoga i osamljen pa ga prijatelji često susreću s ključićem oko vrata. Znatiželjan je i sklon pustolovinama, ali nikad nije iznevjerio majku.</a:t>
            </a:r>
          </a:p>
          <a:p>
            <a:pPr algn="just"/>
            <a:r>
              <a:rPr lang="hr-HR" dirty="0" smtClean="0"/>
              <a:t>“Djevojčice su zaključile kako jadni Stanko nema nikoga na ovome svijetu osim mame, i dok ona radi, on uvijek mora biti sam.”</a:t>
            </a:r>
          </a:p>
          <a:p>
            <a:pPr algn="just"/>
            <a:r>
              <a:rPr lang="hr-HR" dirty="0" smtClean="0"/>
              <a:t>Može se spoznati da ga život s majkom čini zrelijim i odgovornijim u odnosu prema prijateljima, školi i životu. Majka ga odgaja da bude samostalan i dobar prijatelj.</a:t>
            </a:r>
          </a:p>
          <a:p>
            <a:pPr algn="just"/>
            <a:r>
              <a:rPr lang="hr-HR" dirty="0" smtClean="0"/>
              <a:t>(Pulić, 2009.:19)</a:t>
            </a:r>
            <a:endParaRPr lang="hr-HR" dirty="0"/>
          </a:p>
        </p:txBody>
      </p:sp>
    </p:spTree>
  </p:cSld>
  <p:clrMapOvr>
    <a:masterClrMapping/>
  </p:clrMapOvr>
  <p:transition advTm="34305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1611</Words>
  <Application>Microsoft Office PowerPoint</Application>
  <PresentationFormat>Prikaz na zaslonu (4:3)</PresentationFormat>
  <Paragraphs>114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5" baseType="lpstr">
      <vt:lpstr>Office tema</vt:lpstr>
      <vt:lpstr>KNJIŽEVNA DJELA O MAJCI</vt:lpstr>
      <vt:lpstr>MAJČIN LIK U KNJIŽEVNOM DJELU</vt:lpstr>
      <vt:lpstr>PRIČE O MAJCI</vt:lpstr>
      <vt:lpstr>ČUDNOVATE ZGODE ŠEGRTA HLAPIĆA</vt:lpstr>
      <vt:lpstr>MAJČIN LIK U DJELU IVANE BRLIĆ-MAŽURANIĆ</vt:lpstr>
      <vt:lpstr>ŠUMA STRIBOROVA</vt:lpstr>
      <vt:lpstr>MAJKA U ŠUMI STRIBOROVOJ</vt:lpstr>
      <vt:lpstr>PORTRET IVANE BRLIĆ-MAŽURANIĆ</vt:lpstr>
      <vt:lpstr>           KLJUČIĆ OKO VRATA</vt:lpstr>
      <vt:lpstr>MAJKA</vt:lpstr>
      <vt:lpstr>MAJČIN PORTRET</vt:lpstr>
      <vt:lpstr>JEDNE NOĆI</vt:lpstr>
      <vt:lpstr>DUGO U NOĆ, U ZIMSKU BIJELU NOĆ</vt:lpstr>
      <vt:lpstr>MAJKA ZA TKALAČKIM STANOM</vt:lpstr>
      <vt:lpstr>BELE ROŽE</vt:lpstr>
      <vt:lpstr>BIJELE RUŽE, NJEŽNE KAO MAJČINE RUKE</vt:lpstr>
      <vt:lpstr>DA SAM PTICA</vt:lpstr>
      <vt:lpstr>LITERARNI RADOVI O MAJCI</vt:lpstr>
      <vt:lpstr>DRAGOJ MAJCI</vt:lpstr>
      <vt:lpstr>MAJKA I DIJETE </vt:lpstr>
      <vt:lpstr>MAJKA</vt:lpstr>
      <vt:lpstr>MAJČIN DAN</vt:lpstr>
      <vt:lpstr>DAN MAJKI JE 8.SVIBNJA</vt:lpstr>
      <vt:lpstr>              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KNJIŽEVNA DJELA O MAJCI</dc:title>
  <dc:creator>korisnik</dc:creator>
  <cp:lastModifiedBy>Učitelj</cp:lastModifiedBy>
  <cp:revision>240</cp:revision>
  <dcterms:created xsi:type="dcterms:W3CDTF">2016-04-08T13:55:15Z</dcterms:created>
  <dcterms:modified xsi:type="dcterms:W3CDTF">2016-05-05T11:10:27Z</dcterms:modified>
</cp:coreProperties>
</file>