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74" r:id="rId7"/>
    <p:sldId id="275" r:id="rId8"/>
    <p:sldId id="272" r:id="rId9"/>
    <p:sldId id="273" r:id="rId10"/>
    <p:sldId id="260" r:id="rId11"/>
    <p:sldId id="277" r:id="rId12"/>
    <p:sldId id="261" r:id="rId13"/>
    <p:sldId id="262" r:id="rId14"/>
    <p:sldId id="263" r:id="rId15"/>
    <p:sldId id="264" r:id="rId16"/>
    <p:sldId id="265" r:id="rId17"/>
    <p:sldId id="266" r:id="rId18"/>
    <p:sldId id="268" r:id="rId19"/>
    <p:sldId id="270" r:id="rId20"/>
    <p:sldId id="271" r:id="rId21"/>
    <p:sldId id="267" r:id="rId22"/>
    <p:sldId id="276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9498-2CC6-4772-B594-00044C94ED80}" type="datetimeFigureOut">
              <a:rPr lang="sr-Latn-CS" smtClean="0"/>
              <a:pPr/>
              <a:t>2.3.2016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EA08-37D7-4F40-ABC0-D19F960A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9498-2CC6-4772-B594-00044C94ED80}" type="datetimeFigureOut">
              <a:rPr lang="sr-Latn-CS" smtClean="0"/>
              <a:pPr/>
              <a:t>2.3.2016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EA08-37D7-4F40-ABC0-D19F960A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9498-2CC6-4772-B594-00044C94ED80}" type="datetimeFigureOut">
              <a:rPr lang="sr-Latn-CS" smtClean="0"/>
              <a:pPr/>
              <a:t>2.3.2016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EA08-37D7-4F40-ABC0-D19F960A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9498-2CC6-4772-B594-00044C94ED80}" type="datetimeFigureOut">
              <a:rPr lang="sr-Latn-CS" smtClean="0"/>
              <a:pPr/>
              <a:t>2.3.2016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EA08-37D7-4F40-ABC0-D19F960A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9498-2CC6-4772-B594-00044C94ED80}" type="datetimeFigureOut">
              <a:rPr lang="sr-Latn-CS" smtClean="0"/>
              <a:pPr/>
              <a:t>2.3.2016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EA08-37D7-4F40-ABC0-D19F960A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9498-2CC6-4772-B594-00044C94ED80}" type="datetimeFigureOut">
              <a:rPr lang="sr-Latn-CS" smtClean="0"/>
              <a:pPr/>
              <a:t>2.3.2016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EA08-37D7-4F40-ABC0-D19F960A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9498-2CC6-4772-B594-00044C94ED80}" type="datetimeFigureOut">
              <a:rPr lang="sr-Latn-CS" smtClean="0"/>
              <a:pPr/>
              <a:t>2.3.2016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EA08-37D7-4F40-ABC0-D19F960A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9498-2CC6-4772-B594-00044C94ED80}" type="datetimeFigureOut">
              <a:rPr lang="sr-Latn-CS" smtClean="0"/>
              <a:pPr/>
              <a:t>2.3.2016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EA08-37D7-4F40-ABC0-D19F960A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9498-2CC6-4772-B594-00044C94ED80}" type="datetimeFigureOut">
              <a:rPr lang="sr-Latn-CS" smtClean="0"/>
              <a:pPr/>
              <a:t>2.3.2016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EA08-37D7-4F40-ABC0-D19F960A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9498-2CC6-4772-B594-00044C94ED80}" type="datetimeFigureOut">
              <a:rPr lang="sr-Latn-CS" smtClean="0"/>
              <a:pPr/>
              <a:t>2.3.2016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EA08-37D7-4F40-ABC0-D19F960A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9498-2CC6-4772-B594-00044C94ED80}" type="datetimeFigureOut">
              <a:rPr lang="sr-Latn-CS" smtClean="0"/>
              <a:pPr/>
              <a:t>2.3.2016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EA08-37D7-4F40-ABC0-D19F960A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B9498-2CC6-4772-B594-00044C94ED80}" type="datetimeFigureOut">
              <a:rPr lang="sr-Latn-CS" smtClean="0"/>
              <a:pPr/>
              <a:t>2.3.2016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5EA08-37D7-4F40-ABC0-D19F960A0B9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hr.wikipedia.org/viki/Mre&#382;nica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r.vikipedia.org/Nacionaln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ckosenjska.com/gacka/sve&#269;anos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smtClean="0"/>
              <a:t>VODA KAO KOLIJEVKA ŽIVOTA</a:t>
            </a:r>
            <a:endParaRPr lang="hr-HR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hr-HR" dirty="0" smtClean="0"/>
              <a:t>“Nastanak života u vodi događao se prije otprilike 3,5 milijardi godina. U vodi je došlo do tvorbe prve stanice iz molekula nastalih procesom kemijske evolucije. </a:t>
            </a:r>
          </a:p>
          <a:p>
            <a:pPr algn="just"/>
            <a:r>
              <a:rPr lang="hr-HR" dirty="0" smtClean="0"/>
              <a:t>Kopno je nastanjeno samo jednu desetinu vremena starosti Zemlje, dok je život u moru mnogo stariji te se ono s pravom zove kolijevka života.”</a:t>
            </a:r>
          </a:p>
          <a:p>
            <a:pPr algn="just"/>
            <a:r>
              <a:rPr lang="hr-HR" dirty="0" smtClean="0"/>
              <a:t>(</a:t>
            </a:r>
            <a:r>
              <a:rPr lang="hr-HR" dirty="0" err="1" smtClean="0"/>
              <a:t>Petlevski</a:t>
            </a:r>
            <a:r>
              <a:rPr lang="hr-HR" dirty="0" smtClean="0"/>
              <a:t>, 2004.: 9)</a:t>
            </a:r>
            <a:endParaRPr lang="hr-HR" dirty="0"/>
          </a:p>
        </p:txBody>
      </p:sp>
    </p:spTree>
  </p:cSld>
  <p:clrMapOvr>
    <a:masterClrMapping/>
  </p:clrMapOvr>
  <p:transition advTm="170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JEDAN POSTO DOSTUPNE SLATKE VODE NA NAŠEM PLANETU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hr-HR" dirty="0" smtClean="0"/>
              <a:t>Zbog čistoće potroši se puno vode. Tvornice trebaju velike količine vode. I taj jedan posto slatke vode dostupne na našem planetu katkad je opasno piti. Svaki dan padne toliko kišnice da je tlo prekriveno u dubini od osamdeset centimetara. Svakodnevno umre četrnaest tisuća ljudi jer voda koju piju sadrži opasne kemikalije. U nekim dijelovima svijeta česte su poplave koje onečišćuju izvore vode. U pustinji kiša rijetko pada pa ljudi moraju hodati kilometrima da dopreme vodu za sebe, svoje životinje i usjeve.  </a:t>
            </a:r>
            <a:endParaRPr lang="hr-HR" dirty="0"/>
          </a:p>
        </p:txBody>
      </p:sp>
    </p:spTree>
  </p:cSld>
  <p:clrMapOvr>
    <a:masterClrMapping/>
  </p:clrMapOvr>
  <p:transition advTm="702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smtClean="0"/>
              <a:t>VODENA POVRŠINA ZEMLJE</a:t>
            </a:r>
            <a:endParaRPr lang="hr-HR"/>
          </a:p>
        </p:txBody>
      </p:sp>
      <p:pic>
        <p:nvPicPr>
          <p:cNvPr id="1026" name="Picture 2" descr="C:\Users\korisnik\Pictures\voda na zemlji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428868"/>
            <a:ext cx="5339508" cy="3553200"/>
          </a:xfrm>
          <a:prstGeom prst="rect">
            <a:avLst/>
          </a:prstGeom>
          <a:noFill/>
        </p:spPr>
      </p:pic>
    </p:spTree>
  </p:cSld>
  <p:clrMapOvr>
    <a:masterClrMapping/>
  </p:clrMapOvr>
  <p:transition advTm="85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NEDOSTATAK VODE U NEKIM ZEMLJAMA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hr-HR" dirty="0" smtClean="0"/>
              <a:t> u Afganistanu su izrađene crpke za vodu koje održavaju zdravstveno obrazovani ljudi. U nepristupačnim dijelovima Indije ljudi u posudama nose vodu s udaljenog izvora vode. U Jamajci ljudi uzimaju vodu iz zajedničke samostojeće slavine. U Laosu se grade crpke za vodu da se ne uzima iz potoka jer potočna voda nije zdrava.  </a:t>
            </a:r>
            <a:endParaRPr lang="hr-HR" dirty="0"/>
          </a:p>
        </p:txBody>
      </p:sp>
    </p:spTree>
  </p:cSld>
  <p:clrMapOvr>
    <a:masterClrMapping/>
  </p:clrMapOvr>
  <p:transition advTm="749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PROJEKT CSDW (</a:t>
            </a:r>
            <a:r>
              <a:rPr lang="hr-HR" dirty="0" err="1" smtClean="0"/>
              <a:t>Children</a:t>
            </a:r>
            <a:r>
              <a:rPr lang="hr-HR" dirty="0" smtClean="0"/>
              <a:t>’s Safe </a:t>
            </a:r>
            <a:r>
              <a:rPr lang="hr-HR" dirty="0" err="1" smtClean="0"/>
              <a:t>Drinking</a:t>
            </a:r>
            <a:r>
              <a:rPr lang="hr-HR" dirty="0" smtClean="0"/>
              <a:t> </a:t>
            </a:r>
            <a:r>
              <a:rPr lang="hr-HR" dirty="0" err="1" smtClean="0"/>
              <a:t>Water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hr-HR" dirty="0" smtClean="0"/>
              <a:t>“Više od 4000 djece svaki dan umire u zemljama u razvoju jer nemaju pristupa pitkoj vodi, a zagađena voda uzrokuje ozbiljnu </a:t>
            </a:r>
            <a:r>
              <a:rPr lang="hr-HR" dirty="0" err="1" smtClean="0"/>
              <a:t>dizanteriju</a:t>
            </a:r>
            <a:r>
              <a:rPr lang="hr-HR" dirty="0" smtClean="0"/>
              <a:t>. Humanitarnom projektu CSDW, čiji je cilj borba protiv nedostatka pitke vode u zemljama u razvoju, pridružila se i Hrvatska. Pročišćavanje vode provodi se pomoću posebno razvijene tehnologije djelovanjem tvrtke P&amp;G. Sadržaj paketića PUR istrese se u 10 litara vode, pomiješa i pričeka 5 minuta. Potom se voda procijedi kroz </a:t>
            </a:r>
            <a:r>
              <a:rPr lang="hr-HR" dirty="0" err="1" smtClean="0"/>
              <a:t>filter</a:t>
            </a:r>
            <a:r>
              <a:rPr lang="hr-HR" dirty="0" smtClean="0"/>
              <a:t>, </a:t>
            </a:r>
            <a:r>
              <a:rPr lang="hr-HR" dirty="0" err="1" smtClean="0"/>
              <a:t>npr</a:t>
            </a:r>
            <a:r>
              <a:rPr lang="hr-HR" dirty="0" smtClean="0"/>
              <a:t>. čistu tkaninu. Nakon 20 minuta ta se voda može piti bez posljedica za zdravlje, što je objasnio </a:t>
            </a:r>
            <a:r>
              <a:rPr lang="hr-HR" dirty="0" err="1" smtClean="0"/>
              <a:t>Greg</a:t>
            </a:r>
            <a:r>
              <a:rPr lang="hr-HR" dirty="0" smtClean="0"/>
              <a:t> </a:t>
            </a:r>
            <a:r>
              <a:rPr lang="hr-HR" dirty="0" err="1" smtClean="0"/>
              <a:t>Algood</a:t>
            </a:r>
            <a:r>
              <a:rPr lang="hr-HR" dirty="0" smtClean="0"/>
              <a:t>, stručnjak za tehnologiju.”</a:t>
            </a:r>
          </a:p>
          <a:p>
            <a:pPr algn="just"/>
            <a:r>
              <a:rPr lang="hr-HR" dirty="0" smtClean="0"/>
              <a:t>(</a:t>
            </a:r>
            <a:r>
              <a:rPr lang="hr-HR" dirty="0" err="1" smtClean="0"/>
              <a:t>www.t</a:t>
            </a:r>
            <a:r>
              <a:rPr lang="hr-HR" dirty="0" smtClean="0"/>
              <a:t>-</a:t>
            </a:r>
            <a:r>
              <a:rPr lang="hr-HR" dirty="0" err="1" smtClean="0"/>
              <a:t>portal.hr</a:t>
            </a:r>
            <a:r>
              <a:rPr lang="hr-HR" dirty="0" smtClean="0"/>
              <a:t> )</a:t>
            </a:r>
            <a:endParaRPr lang="hr-HR" dirty="0"/>
          </a:p>
        </p:txBody>
      </p:sp>
    </p:spTree>
  </p:cSld>
  <p:clrMapOvr>
    <a:masterClrMapping/>
  </p:clrMapOvr>
  <p:transition advTm="795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 ONEČIŠĆENE SLATKE VODE U AFRICI</a:t>
            </a:r>
            <a:endParaRPr lang="hr-HR" dirty="0"/>
          </a:p>
        </p:txBody>
      </p:sp>
      <p:pic>
        <p:nvPicPr>
          <p:cNvPr id="1026" name="Picture 2" descr="C:\Users\korisnik\Pictures\preuzmi (8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714620"/>
            <a:ext cx="3859767" cy="3430693"/>
          </a:xfrm>
          <a:prstGeom prst="rect">
            <a:avLst/>
          </a:prstGeom>
          <a:noFill/>
        </p:spPr>
      </p:pic>
    </p:spTree>
  </p:cSld>
  <p:clrMapOvr>
    <a:masterClrMapping/>
  </p:clrMapOvr>
  <p:transition advTm="718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/>
              <a:t>UZROCI NEDOSTATKA PITKE VODE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hr-HR" dirty="0" smtClean="0"/>
              <a:t>“Nedostatak vode na nekim područjima naše Zemlje povezan je s promjenom klime. Povećavaju se pustinjska područja pa je na njima vode sve manje. Ne nekim dijelovima Zemlje uvezena prljava industrija onečišćuje podzemne vode, izvore, rijeke i jezera. Navodnjavanje velikih površina uzrokuje nestašicu vode. Čistoću vode ugrožavaju i kisele kiše koje iz atmosfere ispiru štetne tvari, kemikalije u poljoprivredi, kanalizacijski odvodi bez pročišćavanja i odlagališta otpada. Poplavljena voda također, jer donosi otopljene tvari s poljoprivrednih i industrijskih površina.”</a:t>
            </a:r>
          </a:p>
          <a:p>
            <a:pPr algn="just"/>
            <a:r>
              <a:rPr lang="hr-HR" dirty="0" smtClean="0"/>
              <a:t>(Ekološki glasnik, siječanj 2003.: 9-10)</a:t>
            </a:r>
            <a:endParaRPr lang="hr-HR" dirty="0"/>
          </a:p>
        </p:txBody>
      </p:sp>
    </p:spTree>
  </p:cSld>
  <p:clrMapOvr>
    <a:masterClrMapping/>
  </p:clrMapOvr>
  <p:transition advTm="936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/>
              <a:t>ZAŠTITA VODA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hr-HR" dirty="0" smtClean="0"/>
              <a:t>“Dvadeset drugi ožujka je međunarodni dan zaštite voda po uredbi Ujedinjenih naroda zbog održavanja života živog svijeta na planetu. Libija je navodnjavanjem dijelova Sahare razvila brojne poljoprivredne kulture zahvaljujući vodi. </a:t>
            </a:r>
          </a:p>
          <a:p>
            <a:pPr algn="just"/>
            <a:r>
              <a:rPr lang="hr-HR" dirty="0" smtClean="0"/>
              <a:t>Na Zemlji vode čine 71% površine. Kopnene vode su stajaće, tekućice i podzemne vode temeljnice u kršu. Nacionalni parkovi su Plitvička jezera i rijeka Krka kod nas, te kanjon rijeke Colorado. Po prirodnoj ljepoti ističe se Vransko jezero, te rijeke Mrežnica i Zrmanja.</a:t>
            </a:r>
          </a:p>
          <a:p>
            <a:pPr algn="just"/>
            <a:r>
              <a:rPr lang="hr-HR" dirty="0" smtClean="0"/>
              <a:t>U Rio de Janeiru 1992.donesen je zakon o zaštiti voda.”</a:t>
            </a:r>
          </a:p>
          <a:p>
            <a:pPr algn="just"/>
            <a:r>
              <a:rPr lang="hr-HR" dirty="0" smtClean="0"/>
              <a:t> (Ekološki glasnik, ožujak/travanj, 2010.: 5-6)</a:t>
            </a:r>
          </a:p>
          <a:p>
            <a:pPr algn="just"/>
            <a:endParaRPr lang="hr-HR" dirty="0"/>
          </a:p>
        </p:txBody>
      </p:sp>
    </p:spTree>
  </p:cSld>
  <p:clrMapOvr>
    <a:masterClrMapping/>
  </p:clrMapOvr>
  <p:transition advTm="92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dirty="0" smtClean="0"/>
              <a:t>RIJEKA KRKA </a:t>
            </a:r>
            <a:endParaRPr lang="hr-HR" dirty="0"/>
          </a:p>
        </p:txBody>
      </p:sp>
      <p:pic>
        <p:nvPicPr>
          <p:cNvPr id="1026" name="Picture 2" descr="C:\Users\korisnik\Pictures\NP Krka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857364"/>
            <a:ext cx="5891975" cy="4413294"/>
          </a:xfrm>
          <a:prstGeom prst="rect">
            <a:avLst/>
          </a:prstGeom>
          <a:noFill/>
        </p:spPr>
      </p:pic>
    </p:spTree>
  </p:cSld>
  <p:clrMapOvr>
    <a:masterClrMapping/>
  </p:clrMapOvr>
  <p:transition advTm="608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/>
              <a:t>TOK RIJEKE KRKE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hr-HR" dirty="0" smtClean="0"/>
              <a:t>“Krka je kraška tekućica. Izvor Krke je kraško vrelo, u špilji, u području slapa </a:t>
            </a:r>
            <a:r>
              <a:rPr lang="hr-HR" dirty="0" err="1" smtClean="0"/>
              <a:t>Topoljski</a:t>
            </a:r>
            <a:r>
              <a:rPr lang="hr-HR" dirty="0" smtClean="0"/>
              <a:t> buk. </a:t>
            </a:r>
            <a:r>
              <a:rPr lang="hr-HR" dirty="0" err="1" smtClean="0"/>
              <a:t>Krčić</a:t>
            </a:r>
            <a:r>
              <a:rPr lang="hr-HR" dirty="0" smtClean="0"/>
              <a:t> kao pritoka Krke završava slapom u Dinari. Krka u Kninskom polju prima nekoliko tekućica. Zanimljiv dio njenog toka je </a:t>
            </a:r>
            <a:r>
              <a:rPr lang="hr-HR" dirty="0" err="1" smtClean="0"/>
              <a:t>Čavlinov</a:t>
            </a:r>
            <a:r>
              <a:rPr lang="hr-HR" dirty="0" smtClean="0"/>
              <a:t> brzac. Njen prvi slap je </a:t>
            </a:r>
            <a:r>
              <a:rPr lang="hr-HR" dirty="0" err="1" smtClean="0"/>
              <a:t>Bilušićev</a:t>
            </a:r>
            <a:r>
              <a:rPr lang="hr-HR" dirty="0" smtClean="0"/>
              <a:t> buk. Sedrena pregrada u toku rijeke je da se smanje poplave u Kninskom polju. Iz tjesnaca Krka se širi u </a:t>
            </a:r>
            <a:r>
              <a:rPr lang="hr-HR" dirty="0" err="1" smtClean="0"/>
              <a:t>Visovačko</a:t>
            </a:r>
            <a:r>
              <a:rPr lang="hr-HR" dirty="0" smtClean="0"/>
              <a:t> jezero. Zadnji slap je Skradinski buk. Otuda do ušća Krka teče iznad morske vode, oko 23 kilometra. U Krku se ulijeva rijeka </a:t>
            </a:r>
            <a:r>
              <a:rPr lang="hr-HR" dirty="0" err="1" smtClean="0"/>
              <a:t>Čikola</a:t>
            </a:r>
            <a:r>
              <a:rPr lang="hr-HR" dirty="0" smtClean="0"/>
              <a:t>.”</a:t>
            </a:r>
          </a:p>
          <a:p>
            <a:pPr algn="just"/>
            <a:r>
              <a:rPr lang="hr-HR" dirty="0" smtClean="0"/>
              <a:t>(Ekološki glasnik, ožujak/travanj 2006.: 25-33)</a:t>
            </a:r>
            <a:endParaRPr lang="hr-HR" dirty="0"/>
          </a:p>
        </p:txBody>
      </p:sp>
    </p:spTree>
  </p:cSld>
  <p:clrMapOvr>
    <a:masterClrMapping/>
  </p:clrMapOvr>
  <p:transition advTm="827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/>
              <a:t>BISTRA RIJEKA MREŽNICA</a:t>
            </a:r>
            <a:endParaRPr lang="hr-HR" dirty="0"/>
          </a:p>
        </p:txBody>
      </p:sp>
      <p:pic>
        <p:nvPicPr>
          <p:cNvPr id="1026" name="Picture 2" descr="C:\Users\korisnik\Pictures\Mrežnic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571744"/>
            <a:ext cx="4614776" cy="3456000"/>
          </a:xfrm>
          <a:prstGeom prst="rect">
            <a:avLst/>
          </a:prstGeom>
          <a:noFill/>
        </p:spPr>
      </p:pic>
    </p:spTree>
  </p:cSld>
  <p:clrMapOvr>
    <a:masterClrMapping/>
  </p:clrMapOvr>
  <p:transition advTm="76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/>
              <a:t>22.OŽUJKA, DAN VODA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hr-HR" dirty="0" smtClean="0"/>
              <a:t>Dan voda obilježava se 22.ožujka što ukazuje na značaj vode za život. Bitno je osigurati dovoljne količine pitke vode za sve stanovnike Zemlje. U nekim područjima nema dovoljno pitke vode ili je zagađena, primjerice u nekim dijelovima Afrike. Stoga je potrebno kontrolirati izvore vode, pročišćavati vodu za piće i analizirati njen sastav kemijskom analizom. </a:t>
            </a:r>
            <a:endParaRPr lang="hr-HR" dirty="0"/>
          </a:p>
        </p:txBody>
      </p:sp>
    </p:spTree>
  </p:cSld>
  <p:clrMapOvr>
    <a:masterClrMapping/>
  </p:clrMapOvr>
  <p:transition advTm="873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dirty="0" smtClean="0"/>
              <a:t>MREŽNICA KAO PRITOKA KORANE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hr-HR" dirty="0" smtClean="0"/>
              <a:t>“Mrežnica izvire kod Slunja u Kordunu, a ulijeva se u Koranu kod Karlovca. Duljine je 64 km i uskog porječja između Dobre i Korane. To je rijeka u kršu, dio porječja Save i crnomorskog sliva. Na rijeci je 93 sedrenih barijera. Proglašenje Mrežnice parkom prirode imalo bi turistički značaj. Ima veću vodenu masu od Dobre, ali je čini splet jezera i slapova s malim protokom vode. Geološku osnovu čini vapnenac u plitkom kršu. Ima 93 slapa i najbistrija je u porječju Kupe. Iznad prirodnih barijera su jezera okružena kanjonima.”</a:t>
            </a:r>
          </a:p>
          <a:p>
            <a:pPr algn="just"/>
            <a:r>
              <a:rPr lang="hr-HR" dirty="0" smtClean="0">
                <a:hlinkClick r:id="rId2"/>
              </a:rPr>
              <a:t>https://hr.wikipedia.org/viki/Mrežnica</a:t>
            </a:r>
            <a:r>
              <a:rPr lang="hr-HR" dirty="0" smtClean="0"/>
              <a:t> (rijeka) </a:t>
            </a:r>
            <a:endParaRPr lang="hr-HR" dirty="0"/>
          </a:p>
        </p:txBody>
      </p:sp>
    </p:spTree>
  </p:cSld>
  <p:clrMapOvr>
    <a:masterClrMapping/>
  </p:clrMapOvr>
  <p:transition advTm="936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/>
              <a:t>BOGATSTVO VODA U HRVATSKOJ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hr-HR" dirty="0" smtClean="0"/>
              <a:t>“Hrvatska je bogata brojnim, još uvijek kvalitetnim izvorima, rijekama, rječicama i jezerima. Ovim izvorima prijeti opasnost koja dolazi od današnje civilizacije, od onečišćenja. Još uvijek tekućice i izvori su tako kvalitetni da se mogu piti. Posebno su vrijedne podzemne vode.</a:t>
            </a:r>
          </a:p>
          <a:p>
            <a:pPr algn="just"/>
            <a:r>
              <a:rPr lang="hr-HR" dirty="0" smtClean="0"/>
              <a:t>Vode nizinske Hrvatske razlikuju se od voda gorske Hrvatske jer teku kvartarnim, a kraške karbonatnim slojevima gdje u ponornicu ulaze kemikalije rijeke temeljnice ili izvora.</a:t>
            </a:r>
          </a:p>
          <a:p>
            <a:pPr algn="just"/>
            <a:r>
              <a:rPr lang="hr-HR" dirty="0" smtClean="0"/>
              <a:t>Značajne su velike rijeke, kao što su Dunav, Drava i Sava te Kupa, dijelom su izvor brojnih potoka i rječica. Zatim slijede rijeke Istre, Gorskog kotara, Like, ogulinske doline, kvarnersko-podvelebitske i rijeke Dalmacije.”</a:t>
            </a:r>
          </a:p>
          <a:p>
            <a:pPr algn="just"/>
            <a:r>
              <a:rPr lang="hr-HR" dirty="0" smtClean="0"/>
              <a:t>(Ekološko glasnik, ožujak/travanj, 2010.: 19-20)</a:t>
            </a:r>
            <a:endParaRPr lang="hr-HR" dirty="0"/>
          </a:p>
        </p:txBody>
      </p:sp>
    </p:spTree>
  </p:cSld>
  <p:clrMapOvr>
    <a:masterClrMapping/>
  </p:clrMapOvr>
  <p:transition advTm="936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VODA , OPĆE DOBRO I RESURS 21.STOLJEĆA</a:t>
            </a:r>
            <a:endParaRPr lang="hr-HR" dirty="0"/>
          </a:p>
        </p:txBody>
      </p:sp>
      <p:pic>
        <p:nvPicPr>
          <p:cNvPr id="1026" name="Picture 2" descr="C:\Users\korisnik\Pictures\vod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500306"/>
            <a:ext cx="6125229" cy="3441600"/>
          </a:xfrm>
          <a:prstGeom prst="rect">
            <a:avLst/>
          </a:prstGeom>
          <a:noFill/>
        </p:spPr>
      </p:pic>
    </p:spTree>
  </p:cSld>
  <p:clrMapOvr>
    <a:masterClrMapping/>
  </p:clrMapOvr>
  <p:transition advTm="764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REZOLUCIJA UJEDINJENIH NARODA / 22.VELJAČE 1993.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hr-HR" dirty="0" smtClean="0"/>
              <a:t>“Opća skupština Ujedinjenih naroda rezolucijom je od 22.ožujka 1993.odlučila da se 22.ožujka svake godine obilježi kao Svjetski dan voda. Sve veći pritisci na prirodni okoliš, a samim time i na vodu, postaju jedno od ključnih pitanja održivog razvoja. Stoga je na Trećoj ministarskoj konferenciji o okolišu i zdravlju održanoj u Londonu 1999., donesen Protokol o vodi i zdravlju za zemlje europske regije. Godina 2003. po skupštini UN-a je Međunarodne godina slatkih voda, a doba od 2005. do 2015. međunarodni desetljeće pod nazivom “Voda za život.”</a:t>
            </a:r>
          </a:p>
          <a:p>
            <a:pPr algn="just"/>
            <a:r>
              <a:rPr lang="hr-HR" dirty="0" smtClean="0"/>
              <a:t>(Hrvatske šume, ožujak 2007.:3) </a:t>
            </a:r>
            <a:endParaRPr lang="hr-HR" dirty="0"/>
          </a:p>
        </p:txBody>
      </p:sp>
    </p:spTree>
  </p:cSld>
  <p:clrMapOvr>
    <a:masterClrMapping/>
  </p:clrMapOvr>
  <p:transition advTm="1264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/>
              <a:t>EUROPSKA POVELJA O VODI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hr-HR" dirty="0" smtClean="0"/>
              <a:t>“Bez vode nema života. Ona je potrebna u svakoj ljudskoj djelatnosti kao opće dobro.</a:t>
            </a:r>
          </a:p>
          <a:p>
            <a:r>
              <a:rPr lang="hr-HR" dirty="0" smtClean="0"/>
              <a:t>Slatkovodni resursi vode nisu neiscrpni.</a:t>
            </a:r>
          </a:p>
          <a:p>
            <a:pPr algn="just"/>
            <a:r>
              <a:rPr lang="hr-HR" dirty="0" smtClean="0"/>
              <a:t>Mijenjati kvalitetu vode znači ugrožavati život.</a:t>
            </a:r>
          </a:p>
          <a:p>
            <a:pPr algn="just"/>
            <a:r>
              <a:rPr lang="hr-HR" dirty="0" smtClean="0"/>
              <a:t>Kvaliteta vode čuva se do razine njene uporabe.</a:t>
            </a:r>
          </a:p>
          <a:p>
            <a:pPr algn="just"/>
            <a:r>
              <a:rPr lang="hr-HR" dirty="0" smtClean="0"/>
              <a:t>Ako se voda po uporabi vraća u prirodu, ne smije biti na štetu drugih korisnika.</a:t>
            </a:r>
          </a:p>
          <a:p>
            <a:pPr algn="just"/>
            <a:r>
              <a:rPr lang="hr-HR" dirty="0" smtClean="0"/>
              <a:t>Održavanje biljnog i šumskog pokrova važno je za očuvanje vodnih resursa.</a:t>
            </a:r>
          </a:p>
          <a:p>
            <a:pPr algn="just"/>
            <a:r>
              <a:rPr lang="hr-HR" dirty="0" smtClean="0"/>
              <a:t>Dobro upravljanje vodama planira se zakonom.</a:t>
            </a:r>
          </a:p>
          <a:p>
            <a:pPr algn="just"/>
            <a:r>
              <a:rPr lang="hr-HR" dirty="0" smtClean="0"/>
              <a:t>Zaštita vode zahtijeva znanstveno istraživanje.</a:t>
            </a:r>
          </a:p>
          <a:p>
            <a:pPr algn="just"/>
            <a:r>
              <a:rPr lang="hr-HR" dirty="0" smtClean="0"/>
              <a:t>Upravljanje vodama mora biti u sklopu sliva.</a:t>
            </a:r>
          </a:p>
          <a:p>
            <a:pPr algn="just"/>
            <a:r>
              <a:rPr lang="hr-HR" dirty="0" smtClean="0"/>
              <a:t>Voda je zajednički izvor koji traži međunarodnu suradnju.”</a:t>
            </a:r>
          </a:p>
          <a:p>
            <a:pPr algn="just"/>
            <a:r>
              <a:rPr lang="hr-HR" dirty="0" smtClean="0"/>
              <a:t>(Hrvatske šume, ožujak 2007.: 2)</a:t>
            </a:r>
            <a:endParaRPr lang="hr-HR" dirty="0"/>
          </a:p>
        </p:txBody>
      </p:sp>
    </p:spTree>
  </p:cSld>
  <p:clrMapOvr>
    <a:masterClrMapping/>
  </p:clrMapOvr>
  <p:transition advTm="1108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hr-HR" dirty="0" smtClean="0"/>
              <a:t>1.Petlevski, S.(2004.): Knjiga o vodi, Zagreb, </a:t>
            </a:r>
            <a:r>
              <a:rPr lang="hr-HR" dirty="0" err="1" smtClean="0"/>
              <a:t>Kigen</a:t>
            </a:r>
            <a:r>
              <a:rPr lang="hr-HR" dirty="0" smtClean="0"/>
              <a:t>, str.9.</a:t>
            </a:r>
          </a:p>
          <a:p>
            <a:pPr algn="just"/>
            <a:r>
              <a:rPr lang="hr-HR" dirty="0" smtClean="0"/>
              <a:t>2.https://hr.vikipedia.org/Nacionalni park Plitvička jezera</a:t>
            </a:r>
          </a:p>
          <a:p>
            <a:pPr algn="just"/>
            <a:r>
              <a:rPr lang="hr-HR" dirty="0" smtClean="0"/>
              <a:t>3.www.lickosenjska.com/Gacka/svečanost vode</a:t>
            </a:r>
          </a:p>
          <a:p>
            <a:pPr algn="just"/>
            <a:r>
              <a:rPr lang="hr-HR" dirty="0" smtClean="0"/>
              <a:t>4.www.t-</a:t>
            </a:r>
            <a:r>
              <a:rPr lang="hr-HR" dirty="0" err="1" smtClean="0"/>
              <a:t>portal.hr</a:t>
            </a:r>
            <a:endParaRPr lang="hr-HR" dirty="0" smtClean="0"/>
          </a:p>
          <a:p>
            <a:pPr algn="just"/>
            <a:r>
              <a:rPr lang="hr-HR" dirty="0" smtClean="0"/>
              <a:t>5.https://hr.vikipedia.org/</a:t>
            </a:r>
            <a:r>
              <a:rPr lang="hr-HR" dirty="0" err="1" smtClean="0"/>
              <a:t>viki</a:t>
            </a:r>
            <a:r>
              <a:rPr lang="hr-HR" dirty="0" smtClean="0"/>
              <a:t>/Mrežnica (rijeka)</a:t>
            </a:r>
          </a:p>
          <a:p>
            <a:pPr algn="just"/>
            <a:r>
              <a:rPr lang="hr-HR" dirty="0" smtClean="0"/>
              <a:t>6.Ekološki glasnik, siječanj 2003.: 9.-10.</a:t>
            </a:r>
          </a:p>
          <a:p>
            <a:pPr algn="just"/>
            <a:r>
              <a:rPr lang="hr-HR" dirty="0" smtClean="0"/>
              <a:t>7.Ekološki glasnik, ožujak/travanj 2006.: 25.-33.</a:t>
            </a:r>
          </a:p>
          <a:p>
            <a:pPr algn="just"/>
            <a:r>
              <a:rPr lang="hr-HR" dirty="0" smtClean="0"/>
              <a:t>8.Ekološki glasnik, ožujak/travanj 2010.:5.-6.;</a:t>
            </a:r>
          </a:p>
          <a:p>
            <a:pPr algn="just"/>
            <a:r>
              <a:rPr lang="hr-HR" dirty="0" smtClean="0"/>
              <a:t>19.-20.</a:t>
            </a:r>
          </a:p>
          <a:p>
            <a:pPr algn="just"/>
            <a:r>
              <a:rPr lang="hr-HR" dirty="0" smtClean="0"/>
              <a:t>9.Hrvatske šume, ožujak 2007.: 2.-3.</a:t>
            </a:r>
            <a:endParaRPr lang="hr-HR" dirty="0"/>
          </a:p>
        </p:txBody>
      </p:sp>
    </p:spTree>
  </p:cSld>
  <p:clrMapOvr>
    <a:masterClrMapping/>
  </p:clrMapOvr>
  <p:transition advTm="154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/>
              <a:t>KAKO SE KORISTI VODA?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hr-HR" dirty="0" smtClean="0"/>
              <a:t>Voda se koristi na razne načine: kao piće, za higijenu, u poljodjelstvu, graditeljstvu i industriji. Da nema vodovoda i slavine, po vodu bi se moralo otići do rijeke, gorskog izvora, jezera, crpke ili zajedničke slavine. Voda nas održava na životu, a neophodna je i u izgradnji kuća i radu tvornica. Devedeset sedam posto vode na svijetu je slana morska voda koja se ne može koristiti.  Do većine slatke vode teško se dolazi jer je pod zemljom ili u ledenim brjegovima.</a:t>
            </a:r>
            <a:endParaRPr lang="hr-HR" dirty="0"/>
          </a:p>
        </p:txBody>
      </p:sp>
    </p:spTree>
  </p:cSld>
  <p:clrMapOvr>
    <a:masterClrMapping/>
  </p:clrMapOvr>
  <p:transition advTm="129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/>
              <a:t>IZVORI PITKE VODE U KRŠU</a:t>
            </a:r>
            <a:endParaRPr lang="hr-HR" dirty="0"/>
          </a:p>
        </p:txBody>
      </p:sp>
      <p:pic>
        <p:nvPicPr>
          <p:cNvPr id="1026" name="Picture 2" descr="C:\Users\korisnik\Pictures\images2SIF0AR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143248"/>
            <a:ext cx="4637288" cy="2880000"/>
          </a:xfrm>
          <a:prstGeom prst="rect">
            <a:avLst/>
          </a:prstGeom>
          <a:noFill/>
        </p:spPr>
      </p:pic>
    </p:spTree>
  </p:cSld>
  <p:clrMapOvr>
    <a:masterClrMapping/>
  </p:clrMapOvr>
  <p:transition advTm="68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smtClean="0"/>
              <a:t>PLITVIČKA </a:t>
            </a:r>
            <a:r>
              <a:rPr lang="hr-HR" dirty="0" smtClean="0"/>
              <a:t>JEZERA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hr-HR" dirty="0" smtClean="0"/>
              <a:t>“Plitvička jezera su hidro geološka krška pojava. Unesco ih je proglasio nacionalnim parkom 1949. kao svjetsku baštinu prirodne ljepote jezera i slapova te bogatstva flore i faune. Tu je 16 modro zelenih jezera koja dobivaju vodu od brojnih rječica i pritoka, spojenih slapovima. Gornja jezera na jugu su na stijenama od dolomita, a donja jezera na sjeveru od vapnenačkih stijena. Tu je i izvor rijeke Korane, a jezera su u Ličko-senjskoj i Karlovačkoj županiji.”</a:t>
            </a:r>
          </a:p>
          <a:p>
            <a:pPr algn="just"/>
            <a:r>
              <a:rPr lang="hr-HR" dirty="0" smtClean="0">
                <a:hlinkClick r:id="rId2"/>
              </a:rPr>
              <a:t>https://hr.vikipedia.org/Nacionalni</a:t>
            </a:r>
            <a:r>
              <a:rPr lang="hr-HR" dirty="0" smtClean="0"/>
              <a:t> park </a:t>
            </a:r>
            <a:r>
              <a:rPr lang="hr-HR" dirty="0" err="1" smtClean="0"/>
              <a:t>Plitvička..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ransition advTm="120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/>
              <a:t>GACKA</a:t>
            </a:r>
            <a:endParaRPr lang="hr-HR" dirty="0"/>
          </a:p>
        </p:txBody>
      </p:sp>
      <p:pic>
        <p:nvPicPr>
          <p:cNvPr id="1026" name="Picture 2" descr="C:\Users\korisnik\Pictures\Gack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8000" y="1831181"/>
            <a:ext cx="8128000" cy="4064000"/>
          </a:xfrm>
          <a:prstGeom prst="rect">
            <a:avLst/>
          </a:prstGeom>
          <a:noFill/>
        </p:spPr>
      </p:pic>
    </p:spTree>
  </p:cSld>
  <p:clrMapOvr>
    <a:masterClrMapping/>
  </p:clrMapOvr>
  <p:transition advTm="99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/>
              <a:t>BOGATSTVO SLATKIH VODA LIKE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hr-HR" dirty="0" smtClean="0"/>
              <a:t>“Ličko-senjska županija ističe se bogatstvom čistih voda. Zavale Like Gacke i Krbave, između Velebita, Kapele i Plješivice, prirodno su sabiralište kvalitetne pitke vode. Iz dubine njezina krškog podzemlja izviru brojna vrela. Ti krški izvori ishodišta su površinskih tekućica. </a:t>
            </a:r>
          </a:p>
          <a:p>
            <a:pPr algn="just"/>
            <a:r>
              <a:rPr lang="hr-HR" dirty="0" smtClean="0"/>
              <a:t>Najistaknutija su Vrila Gacke, na jugoistoku </a:t>
            </a:r>
            <a:r>
              <a:rPr lang="hr-HR" dirty="0" err="1" smtClean="0"/>
              <a:t>Gackog</a:t>
            </a:r>
            <a:r>
              <a:rPr lang="hr-HR" dirty="0" smtClean="0"/>
              <a:t> polja. Ta krška temeljnica istječe na devet vrila, od kojih su značajni Tonković vrilo te </a:t>
            </a:r>
            <a:r>
              <a:rPr lang="hr-HR" dirty="0" err="1" smtClean="0"/>
              <a:t>Majerovo</a:t>
            </a:r>
            <a:r>
              <a:rPr lang="hr-HR" dirty="0" smtClean="0"/>
              <a:t> vrilo. Lički akvarel kristalno čiste vode dopunjuju i drugi krški izvori, kao što je vrelo Une u Ličkom Pounju , Vrelo Koreničko na Krbavi i Vrilo mudrosti u Svetom Roku.”</a:t>
            </a:r>
          </a:p>
          <a:p>
            <a:pPr algn="just"/>
            <a:r>
              <a:rPr lang="hr-HR" dirty="0" smtClean="0">
                <a:hlinkClick r:id="rId2"/>
              </a:rPr>
              <a:t>www.lickosenjska.com/Gacka/svečanost</a:t>
            </a:r>
            <a:r>
              <a:rPr lang="hr-HR" dirty="0" smtClean="0"/>
              <a:t> vode</a:t>
            </a:r>
          </a:p>
          <a:p>
            <a:pPr algn="just">
              <a:buNone/>
            </a:pPr>
            <a:endParaRPr lang="hr-HR" dirty="0" smtClean="0"/>
          </a:p>
        </p:txBody>
      </p:sp>
    </p:spTree>
  </p:cSld>
  <p:clrMapOvr>
    <a:masterClrMapping/>
  </p:clrMapOvr>
  <p:transition advTm="124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smtClean="0"/>
              <a:t>VODE </a:t>
            </a:r>
            <a:r>
              <a:rPr lang="hr-HR" dirty="0" smtClean="0"/>
              <a:t>KOPAČKOG RITA</a:t>
            </a:r>
            <a:endParaRPr lang="hr-HR" dirty="0"/>
          </a:p>
        </p:txBody>
      </p:sp>
      <p:pic>
        <p:nvPicPr>
          <p:cNvPr id="1026" name="Picture 2" descr="C:\Users\korisnik\Pictures\Park prirode Kopački ri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285992"/>
            <a:ext cx="4708800" cy="3786214"/>
          </a:xfrm>
          <a:prstGeom prst="rect">
            <a:avLst/>
          </a:prstGeom>
          <a:noFill/>
        </p:spPr>
      </p:pic>
    </p:spTree>
  </p:cSld>
  <p:clrMapOvr>
    <a:masterClrMapping/>
  </p:clrMapOvr>
  <p:transition advTm="73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KOPAČKO I SAKADAŠ JEZERO  U KOPAČKOM RITU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r-HR" dirty="0" smtClean="0"/>
              <a:t>U Parku prirode Kopački rit u Baranji nalazi se Kopačko jezero dubine 1,5 metara i </a:t>
            </a:r>
            <a:r>
              <a:rPr lang="hr-HR" dirty="0" err="1" smtClean="0"/>
              <a:t>Sakadaš</a:t>
            </a:r>
            <a:r>
              <a:rPr lang="hr-HR" dirty="0" smtClean="0"/>
              <a:t> jezero dubine 7 metara. U doba otapanja leda u Alpama naraste vodostaj tih jezera od ožujka do svibnja. Zbog naplavina nastaju bare i otoci u jezerima kao Poljana, Crna greda i drugi. Tu je bogat svijet flore i faune, samo što su zimi životinje ugrožene, naročito jeleni, srne i divlje svinje jer je jaka studen, jezero se zaledi i nemaju hrane pa  se ona dovozi preko jezera do hranilišta na otocima.  To je opisao pisac Anto </a:t>
            </a:r>
            <a:r>
              <a:rPr lang="hr-HR" dirty="0" err="1" smtClean="0"/>
              <a:t>Gardaš</a:t>
            </a:r>
            <a:r>
              <a:rPr lang="hr-HR" dirty="0" smtClean="0"/>
              <a:t> u dječjem romanu “Duh u močvari”.    </a:t>
            </a:r>
            <a:endParaRPr lang="hr-HR" dirty="0"/>
          </a:p>
        </p:txBody>
      </p:sp>
    </p:spTree>
  </p:cSld>
  <p:clrMapOvr>
    <a:masterClrMapping/>
  </p:clrMapOvr>
  <p:transition advTm="733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1727</Words>
  <Application>Microsoft Office PowerPoint</Application>
  <PresentationFormat>Prikaz na zaslonu (4:3)</PresentationFormat>
  <Paragraphs>77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26" baseType="lpstr">
      <vt:lpstr>Office tema</vt:lpstr>
      <vt:lpstr>VODA KAO KOLIJEVKA ŽIVOTA</vt:lpstr>
      <vt:lpstr>22.OŽUJKA, DAN VODA</vt:lpstr>
      <vt:lpstr>KAKO SE KORISTI VODA?</vt:lpstr>
      <vt:lpstr>IZVORI PITKE VODE U KRŠU</vt:lpstr>
      <vt:lpstr>PLITVIČKA JEZERA</vt:lpstr>
      <vt:lpstr>GACKA</vt:lpstr>
      <vt:lpstr>BOGATSTVO SLATKIH VODA LIKE</vt:lpstr>
      <vt:lpstr>VODE KOPAČKOG RITA</vt:lpstr>
      <vt:lpstr>KOPAČKO I SAKADAŠ JEZERO  U KOPAČKOM RITU</vt:lpstr>
      <vt:lpstr>JEDAN POSTO DOSTUPNE SLATKE VODE NA NAŠEM PLANETU</vt:lpstr>
      <vt:lpstr>VODENA POVRŠINA ZEMLJE</vt:lpstr>
      <vt:lpstr>NEDOSTATAK VODE U NEKIM ZEMLJAMA </vt:lpstr>
      <vt:lpstr>PROJEKT CSDW (Children’s Safe Drinking Water)</vt:lpstr>
      <vt:lpstr> ONEČIŠĆENE SLATKE VODE U AFRICI</vt:lpstr>
      <vt:lpstr>UZROCI NEDOSTATKA PITKE VODE</vt:lpstr>
      <vt:lpstr>ZAŠTITA VODA</vt:lpstr>
      <vt:lpstr>RIJEKA KRKA </vt:lpstr>
      <vt:lpstr>TOK RIJEKE KRKE</vt:lpstr>
      <vt:lpstr>BISTRA RIJEKA MREŽNICA</vt:lpstr>
      <vt:lpstr>MREŽNICA KAO PRITOKA KORANE</vt:lpstr>
      <vt:lpstr>BOGATSTVO VODA U HRVATSKOJ</vt:lpstr>
      <vt:lpstr>VODA , OPĆE DOBRO I RESURS 21.STOLJEĆA</vt:lpstr>
      <vt:lpstr>REZOLUCIJA UJEDINJENIH NARODA / 22.VELJAČE 1993.</vt:lpstr>
      <vt:lpstr>EUROPSKA POVELJA O VODI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VODA KAO KOLIJEVKA ŽIVOTA</dc:title>
  <dc:creator>korisnik</dc:creator>
  <cp:lastModifiedBy>korisnik</cp:lastModifiedBy>
  <cp:revision>238</cp:revision>
  <dcterms:created xsi:type="dcterms:W3CDTF">2016-02-24T16:13:13Z</dcterms:created>
  <dcterms:modified xsi:type="dcterms:W3CDTF">2016-03-02T13:47:17Z</dcterms:modified>
</cp:coreProperties>
</file>