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81" r:id="rId11"/>
    <p:sldId id="282" r:id="rId12"/>
    <p:sldId id="274" r:id="rId13"/>
    <p:sldId id="275" r:id="rId14"/>
    <p:sldId id="276" r:id="rId15"/>
    <p:sldId id="277" r:id="rId16"/>
    <p:sldId id="278" r:id="rId17"/>
    <p:sldId id="279" r:id="rId18"/>
    <p:sldId id="264" r:id="rId19"/>
    <p:sldId id="265" r:id="rId20"/>
    <p:sldId id="266" r:id="rId21"/>
    <p:sldId id="267" r:id="rId22"/>
    <p:sldId id="269" r:id="rId23"/>
    <p:sldId id="270" r:id="rId24"/>
    <p:sldId id="271" r:id="rId25"/>
    <p:sldId id="272" r:id="rId26"/>
    <p:sldId id="273" r:id="rId27"/>
    <p:sldId id="280" r:id="rId2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3D0C836-51C9-474E-97D7-7BE617039C28}" type="datetimeFigureOut">
              <a:rPr lang="sr-Latn-CS" smtClean="0"/>
              <a:pPr/>
              <a:t>8.2.2016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B114521-D0A7-4B52-8445-440517D496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836-51C9-474E-97D7-7BE617039C28}" type="datetimeFigureOut">
              <a:rPr lang="sr-Latn-CS" smtClean="0"/>
              <a:pPr/>
              <a:t>8.2.2016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4521-D0A7-4B52-8445-440517D496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836-51C9-474E-97D7-7BE617039C28}" type="datetimeFigureOut">
              <a:rPr lang="sr-Latn-CS" smtClean="0"/>
              <a:pPr/>
              <a:t>8.2.2016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4521-D0A7-4B52-8445-440517D496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836-51C9-474E-97D7-7BE617039C28}" type="datetimeFigureOut">
              <a:rPr lang="sr-Latn-CS" smtClean="0"/>
              <a:pPr/>
              <a:t>8.2.2016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4521-D0A7-4B52-8445-440517D496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3D0C836-51C9-474E-97D7-7BE617039C28}" type="datetimeFigureOut">
              <a:rPr lang="sr-Latn-CS" smtClean="0"/>
              <a:pPr/>
              <a:t>8.2.2016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B114521-D0A7-4B52-8445-440517D496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836-51C9-474E-97D7-7BE617039C28}" type="datetimeFigureOut">
              <a:rPr lang="sr-Latn-CS" smtClean="0"/>
              <a:pPr/>
              <a:t>8.2.2016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4521-D0A7-4B52-8445-440517D496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836-51C9-474E-97D7-7BE617039C28}" type="datetimeFigureOut">
              <a:rPr lang="sr-Latn-CS" smtClean="0"/>
              <a:pPr/>
              <a:t>8.2.2016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4521-D0A7-4B52-8445-440517D496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836-51C9-474E-97D7-7BE617039C28}" type="datetimeFigureOut">
              <a:rPr lang="sr-Latn-CS" smtClean="0"/>
              <a:pPr/>
              <a:t>8.2.2016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4521-D0A7-4B52-8445-440517D496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836-51C9-474E-97D7-7BE617039C28}" type="datetimeFigureOut">
              <a:rPr lang="sr-Latn-CS" smtClean="0"/>
              <a:pPr/>
              <a:t>8.2.2016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4521-D0A7-4B52-8445-440517D496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836-51C9-474E-97D7-7BE617039C28}" type="datetimeFigureOut">
              <a:rPr lang="sr-Latn-CS" smtClean="0"/>
              <a:pPr/>
              <a:t>8.2.2016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4521-D0A7-4B52-8445-440517D496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836-51C9-474E-97D7-7BE617039C28}" type="datetimeFigureOut">
              <a:rPr lang="sr-Latn-CS" smtClean="0"/>
              <a:pPr/>
              <a:t>8.2.2016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4521-D0A7-4B52-8445-440517D496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D0C836-51C9-474E-97D7-7BE617039C28}" type="datetimeFigureOut">
              <a:rPr lang="sr-Latn-CS" smtClean="0"/>
              <a:pPr/>
              <a:t>8.2.2016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114521-D0A7-4B52-8445-440517D4967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Kindle-eBooks" TargetMode="External"/><Relationship Id="rId2" Type="http://schemas.openxmlformats.org/officeDocument/2006/relationships/hyperlink" Target="https://www.gutenberg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uropeana.com/" TargetMode="External"/><Relationship Id="rId4" Type="http://schemas.openxmlformats.org/officeDocument/2006/relationships/hyperlink" Target="http://www.elektronickeknjige.hr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ex.hr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zg.hr/kvaliteta/sadr&#382;aj/sustav%20misija.html" TargetMode="External"/><Relationship Id="rId3" Type="http://schemas.openxmlformats.org/officeDocument/2006/relationships/hyperlink" Target="http://www.encyclopedia.com/" TargetMode="External"/><Relationship Id="rId7" Type="http://schemas.openxmlformats.org/officeDocument/2006/relationships/hyperlink" Target="http://www.yourdictionary.com/" TargetMode="External"/><Relationship Id="rId2" Type="http://schemas.openxmlformats.org/officeDocument/2006/relationships/hyperlink" Target="http://www.britannic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lexis.hr/" TargetMode="External"/><Relationship Id="rId5" Type="http://schemas.openxmlformats.org/officeDocument/2006/relationships/hyperlink" Target="http://www.wikipedia.org/wiki/" TargetMode="External"/><Relationship Id="rId4" Type="http://schemas.openxmlformats.org/officeDocument/2006/relationships/hyperlink" Target="http://www.infoplease.com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ir.yahoo.com/" TargetMode="External"/><Relationship Id="rId7" Type="http://schemas.openxmlformats.org/officeDocument/2006/relationships/hyperlink" Target="http://www.ffzg.unizg.hr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.org/" TargetMode="External"/><Relationship Id="rId5" Type="http://schemas.openxmlformats.org/officeDocument/2006/relationships/hyperlink" Target="http://www.academicinfo.net/" TargetMode="External"/><Relationship Id="rId4" Type="http://schemas.openxmlformats.org/officeDocument/2006/relationships/hyperlink" Target="http://www.about.com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rch.yahoo,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ademicinfo.net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talog.kgz.hr/" TargetMode="External"/><Relationship Id="rId2" Type="http://schemas.openxmlformats.org/officeDocument/2006/relationships/hyperlink" Target="http://www.ffzg.unizg.hr/fil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zoo.hr/" TargetMode="External"/><Relationship Id="rId5" Type="http://schemas.openxmlformats.org/officeDocument/2006/relationships/hyperlink" Target="http://www.metel.hr/" TargetMode="External"/><Relationship Id="rId4" Type="http://schemas.openxmlformats.org/officeDocument/2006/relationships/hyperlink" Target="http://www.carnet.elektire.skole.h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ISTRAŽIVANJE INFORMACIJA NA INTERNETU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Informacijska pismenost u školskoj knjižnici</a:t>
            </a:r>
            <a:endParaRPr lang="hr-HR" dirty="0"/>
          </a:p>
        </p:txBody>
      </p:sp>
    </p:spTree>
  </p:cSld>
  <p:clrMapOvr>
    <a:masterClrMapping/>
  </p:clrMapOvr>
  <p:transition advTm="103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hr-HR" dirty="0" smtClean="0"/>
              <a:t>U školsku knjižnicu uvedeno je novo računalo za učenike što je odobrila ravnateljica škole Branka </a:t>
            </a:r>
            <a:r>
              <a:rPr lang="hr-HR" dirty="0" err="1" smtClean="0"/>
              <a:t>Dananić</a:t>
            </a:r>
            <a:r>
              <a:rPr lang="hr-HR" dirty="0" smtClean="0"/>
              <a:t>. Računalo je instalirao profesor informatike Dražen Crni. </a:t>
            </a:r>
          </a:p>
          <a:p>
            <a:pPr algn="just"/>
            <a:r>
              <a:rPr lang="hr-HR" dirty="0" smtClean="0"/>
              <a:t>Kompjutor je potreban u knjižnici zbog izvora informacija pri pisanju pismenog rada, za prezentaciju, dopunu znanja iz nekog predmeta.</a:t>
            </a:r>
          </a:p>
          <a:p>
            <a:pPr algn="just"/>
            <a:r>
              <a:rPr lang="hr-HR" dirty="0" smtClean="0"/>
              <a:t>Korisno je i zbog informacijske pismenosti, korištenja izvora informacija, vrednovanja i odabira točnih informacija.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NOVO RAČUNALO U KNJIŽNICI</a:t>
            </a:r>
            <a:endParaRPr lang="hr-HR" dirty="0"/>
          </a:p>
        </p:txBody>
      </p:sp>
    </p:spTree>
  </p:cSld>
  <p:clrMapOvr>
    <a:masterClrMapping/>
  </p:clrMapOvr>
  <p:transition advTm="60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       KOMPJUTOR ZA UČENIKE</a:t>
            </a:r>
            <a:endParaRPr lang="hr-HR" dirty="0"/>
          </a:p>
        </p:txBody>
      </p:sp>
      <p:pic>
        <p:nvPicPr>
          <p:cNvPr id="1026" name="Picture 2" descr="C:\Users\korisnik\Pictures\2016-02-05\0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285860"/>
            <a:ext cx="2969989" cy="4937125"/>
          </a:xfrm>
          <a:prstGeom prst="rect">
            <a:avLst/>
          </a:prstGeom>
          <a:noFill/>
        </p:spPr>
      </p:pic>
    </p:spTree>
  </p:cSld>
  <p:clrMapOvr>
    <a:masterClrMapping/>
  </p:clrMapOvr>
  <p:transition advTm="655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             CARNET E-LEKTIRE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hr-HR" dirty="0" smtClean="0"/>
              <a:t>“Za pristup sadržaju treba se prijaviti svojim elektroničkim identitetom koji se može dobiti u školi kod administratora elektroničkog imenika škole. Novost je e-</a:t>
            </a:r>
            <a:r>
              <a:rPr lang="hr-HR" dirty="0" err="1" smtClean="0"/>
              <a:t>Pub</a:t>
            </a:r>
            <a:r>
              <a:rPr lang="hr-HR" dirty="0" smtClean="0"/>
              <a:t> format za tablete, e-čitače i mobitele.”</a:t>
            </a:r>
          </a:p>
          <a:p>
            <a:pPr algn="just"/>
            <a:endParaRPr lang="hr-HR" dirty="0" smtClean="0"/>
          </a:p>
          <a:p>
            <a:pPr algn="just"/>
            <a:endParaRPr lang="hr-HR" dirty="0" smtClean="0"/>
          </a:p>
          <a:p>
            <a:pPr algn="just"/>
            <a:endParaRPr lang="hr-HR" dirty="0" smtClean="0"/>
          </a:p>
          <a:p>
            <a:pPr algn="just">
              <a:buNone/>
            </a:pPr>
            <a:endParaRPr lang="hr-HR" dirty="0" smtClean="0"/>
          </a:p>
        </p:txBody>
      </p:sp>
      <p:pic>
        <p:nvPicPr>
          <p:cNvPr id="1026" name="Picture 2" descr="C:\Users\korisnik\Pictures\images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786190"/>
            <a:ext cx="6223587" cy="1900800"/>
          </a:xfrm>
          <a:prstGeom prst="rect">
            <a:avLst/>
          </a:prstGeom>
          <a:noFill/>
        </p:spPr>
      </p:pic>
    </p:spTree>
  </p:cSld>
  <p:clrMapOvr>
    <a:masterClrMapping/>
  </p:clrMapOvr>
  <p:transition advTm="68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    LEKTIRA ZA OSNOVNU ŠKOLU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“Naslovi lektire </a:t>
            </a:r>
          </a:p>
          <a:p>
            <a:r>
              <a:rPr lang="hr-HR" dirty="0" smtClean="0"/>
              <a:t>5.razred</a:t>
            </a:r>
          </a:p>
          <a:p>
            <a:r>
              <a:rPr lang="hr-HR" dirty="0" smtClean="0"/>
              <a:t>Usmene narodne priče </a:t>
            </a:r>
          </a:p>
          <a:p>
            <a:r>
              <a:rPr lang="hr-HR" dirty="0" err="1" smtClean="0"/>
              <a:t>J.Verne</a:t>
            </a:r>
            <a:r>
              <a:rPr lang="hr-HR" dirty="0" smtClean="0"/>
              <a:t>: Put u središte Zemlje /20000 milja</a:t>
            </a:r>
          </a:p>
          <a:p>
            <a:pPr>
              <a:buNone/>
            </a:pPr>
            <a:r>
              <a:rPr lang="hr-HR" smtClean="0"/>
              <a:t>   pod </a:t>
            </a:r>
            <a:r>
              <a:rPr lang="hr-HR" dirty="0" smtClean="0"/>
              <a:t>morem / Put oko svijeta za 80 dana</a:t>
            </a:r>
          </a:p>
          <a:p>
            <a:r>
              <a:rPr lang="hr-HR" dirty="0" err="1" smtClean="0"/>
              <a:t>M.Twain</a:t>
            </a:r>
            <a:r>
              <a:rPr lang="hr-HR" dirty="0" smtClean="0"/>
              <a:t>: Pustolovine Toma </a:t>
            </a:r>
            <a:r>
              <a:rPr lang="hr-HR" dirty="0" err="1" smtClean="0"/>
              <a:t>Sawyera</a:t>
            </a:r>
            <a:endParaRPr lang="hr-HR" dirty="0" smtClean="0"/>
          </a:p>
          <a:p>
            <a:r>
              <a:rPr lang="hr-HR" dirty="0" err="1" smtClean="0"/>
              <a:t>S.Lagerlof</a:t>
            </a:r>
            <a:r>
              <a:rPr lang="hr-HR" dirty="0" smtClean="0"/>
              <a:t>: Legende o Kristu</a:t>
            </a:r>
          </a:p>
          <a:p>
            <a:r>
              <a:rPr lang="hr-HR" dirty="0" err="1" smtClean="0"/>
              <a:t>A.Gardaš</a:t>
            </a:r>
            <a:r>
              <a:rPr lang="hr-HR" dirty="0" smtClean="0"/>
              <a:t>: Filip, dječak bez imena”</a:t>
            </a:r>
          </a:p>
          <a:p>
            <a:endParaRPr lang="hr-HR" dirty="0"/>
          </a:p>
        </p:txBody>
      </p:sp>
    </p:spTree>
  </p:cSld>
  <p:clrMapOvr>
    <a:masterClrMapping/>
  </p:clrMapOvr>
  <p:transition advTm="733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      LEKTIRA ZA 6.RAZRED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“</a:t>
            </a:r>
            <a:r>
              <a:rPr lang="hr-HR" dirty="0" err="1" smtClean="0"/>
              <a:t>J.Swift</a:t>
            </a:r>
            <a:r>
              <a:rPr lang="hr-HR" dirty="0" smtClean="0"/>
              <a:t>: </a:t>
            </a:r>
            <a:r>
              <a:rPr lang="hr-HR" dirty="0" err="1" smtClean="0"/>
              <a:t>Gulliverova</a:t>
            </a:r>
            <a:r>
              <a:rPr lang="hr-HR" dirty="0" smtClean="0"/>
              <a:t> putovanja</a:t>
            </a:r>
          </a:p>
          <a:p>
            <a:r>
              <a:rPr lang="hr-HR" dirty="0" err="1" smtClean="0"/>
              <a:t>A.Šenoa</a:t>
            </a:r>
            <a:r>
              <a:rPr lang="hr-HR" dirty="0" smtClean="0"/>
              <a:t>: Povjestice</a:t>
            </a:r>
          </a:p>
          <a:p>
            <a:r>
              <a:rPr lang="hr-HR" dirty="0" err="1" smtClean="0"/>
              <a:t>A.Daudet</a:t>
            </a:r>
            <a:r>
              <a:rPr lang="hr-HR" dirty="0" smtClean="0"/>
              <a:t>: Pisma iz mog mlina</a:t>
            </a:r>
          </a:p>
          <a:p>
            <a:r>
              <a:rPr lang="hr-HR" dirty="0" err="1" smtClean="0"/>
              <a:t>M.Twain</a:t>
            </a:r>
            <a:r>
              <a:rPr lang="hr-HR" dirty="0" smtClean="0"/>
              <a:t>: Kraljević i prosjak</a:t>
            </a:r>
          </a:p>
          <a:p>
            <a:r>
              <a:rPr lang="hr-HR" dirty="0" err="1" smtClean="0"/>
              <a:t>O.Wilde</a:t>
            </a:r>
            <a:r>
              <a:rPr lang="hr-HR" dirty="0" smtClean="0"/>
              <a:t>: Sretni vladar</a:t>
            </a:r>
          </a:p>
          <a:p>
            <a:r>
              <a:rPr lang="hr-HR" dirty="0" smtClean="0"/>
              <a:t>I.B.Mažuranić: Priče iz davnine</a:t>
            </a:r>
          </a:p>
          <a:p>
            <a:r>
              <a:rPr lang="hr-HR" dirty="0" err="1" smtClean="0"/>
              <a:t>H.Sienkiewicz</a:t>
            </a:r>
            <a:r>
              <a:rPr lang="hr-HR" dirty="0" smtClean="0"/>
              <a:t>: Kroz pustinju i prašumu”</a:t>
            </a:r>
          </a:p>
          <a:p>
            <a:endParaRPr lang="hr-HR" dirty="0"/>
          </a:p>
        </p:txBody>
      </p:sp>
    </p:spTree>
  </p:cSld>
  <p:clrMapOvr>
    <a:masterClrMapping/>
  </p:clrMapOvr>
  <p:transition advTm="656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       LEKTIRA ZA 7.RAZRED 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“</a:t>
            </a:r>
            <a:r>
              <a:rPr lang="hr-HR" dirty="0" err="1" smtClean="0"/>
              <a:t>C.Dickens</a:t>
            </a:r>
            <a:r>
              <a:rPr lang="hr-HR" dirty="0" smtClean="0"/>
              <a:t>: Oliver </a:t>
            </a:r>
            <a:r>
              <a:rPr lang="hr-HR" dirty="0" err="1" smtClean="0"/>
              <a:t>Twist</a:t>
            </a:r>
            <a:endParaRPr lang="hr-HR" dirty="0" smtClean="0"/>
          </a:p>
          <a:p>
            <a:r>
              <a:rPr lang="hr-HR" dirty="0" err="1" smtClean="0"/>
              <a:t>A.Šenoa</a:t>
            </a:r>
            <a:r>
              <a:rPr lang="hr-HR" dirty="0" smtClean="0"/>
              <a:t>: Čuvaj se senjske ruke</a:t>
            </a:r>
          </a:p>
          <a:p>
            <a:r>
              <a:rPr lang="hr-HR" dirty="0" err="1" smtClean="0"/>
              <a:t>V.Novak</a:t>
            </a:r>
            <a:r>
              <a:rPr lang="hr-HR" dirty="0" smtClean="0"/>
              <a:t>: Iz velegradskog podzemlja</a:t>
            </a:r>
          </a:p>
          <a:p>
            <a:r>
              <a:rPr lang="hr-HR" dirty="0" err="1" smtClean="0"/>
              <a:t>V.Nazor</a:t>
            </a:r>
            <a:r>
              <a:rPr lang="hr-HR" dirty="0" smtClean="0"/>
              <a:t>: Voda / Odabrane pripovijetke”</a:t>
            </a:r>
            <a:endParaRPr lang="hr-HR" dirty="0"/>
          </a:p>
        </p:txBody>
      </p:sp>
    </p:spTree>
  </p:cSld>
  <p:clrMapOvr>
    <a:masterClrMapping/>
  </p:clrMapOvr>
  <p:transition advTm="110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       LEKTIRA ZA 8.RAZRED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“</a:t>
            </a:r>
            <a:r>
              <a:rPr lang="hr-HR" dirty="0" err="1" smtClean="0"/>
              <a:t>W.Shakespeare</a:t>
            </a:r>
            <a:r>
              <a:rPr lang="hr-HR" dirty="0" smtClean="0"/>
              <a:t>: Romeo i Julija</a:t>
            </a:r>
          </a:p>
          <a:p>
            <a:pPr algn="just"/>
            <a:r>
              <a:rPr lang="hr-HR" dirty="0" err="1" smtClean="0"/>
              <a:t>A.Šenoa</a:t>
            </a:r>
            <a:r>
              <a:rPr lang="hr-HR" dirty="0" smtClean="0"/>
              <a:t>: Branka</a:t>
            </a:r>
          </a:p>
          <a:p>
            <a:pPr algn="just"/>
            <a:r>
              <a:rPr lang="hr-HR" dirty="0" err="1" smtClean="0"/>
              <a:t>E.Kumičić</a:t>
            </a:r>
            <a:r>
              <a:rPr lang="hr-HR" dirty="0" smtClean="0"/>
              <a:t>: Začuđeni svatovi / Sirota</a:t>
            </a:r>
          </a:p>
          <a:p>
            <a:pPr algn="just"/>
            <a:r>
              <a:rPr lang="hr-HR" dirty="0" err="1" smtClean="0"/>
              <a:t>D.Šimunović</a:t>
            </a:r>
            <a:r>
              <a:rPr lang="hr-HR" dirty="0" smtClean="0"/>
              <a:t>: Alkar / Izbor pripovijesti</a:t>
            </a:r>
          </a:p>
          <a:p>
            <a:pPr algn="just"/>
            <a:r>
              <a:rPr lang="hr-HR" dirty="0" err="1" smtClean="0"/>
              <a:t>D.Tadijanović</a:t>
            </a:r>
            <a:r>
              <a:rPr lang="hr-HR" dirty="0" smtClean="0"/>
              <a:t>:  Srebrne svirale</a:t>
            </a:r>
          </a:p>
          <a:p>
            <a:pPr algn="just"/>
            <a:r>
              <a:rPr lang="hr-HR" dirty="0" err="1" smtClean="0"/>
              <a:t>S.Kolar</a:t>
            </a:r>
            <a:r>
              <a:rPr lang="hr-HR" dirty="0" smtClean="0"/>
              <a:t>: Breza</a:t>
            </a:r>
          </a:p>
          <a:p>
            <a:pPr algn="just"/>
            <a:r>
              <a:rPr lang="hr-HR" dirty="0" err="1" smtClean="0"/>
              <a:t>Đ.Sudeta</a:t>
            </a:r>
            <a:r>
              <a:rPr lang="hr-HR" dirty="0" smtClean="0"/>
              <a:t>: Mor</a:t>
            </a:r>
          </a:p>
          <a:p>
            <a:pPr algn="just"/>
            <a:r>
              <a:rPr lang="hr-HR" dirty="0" smtClean="0"/>
              <a:t>I.G.Kovačić: Odabrane pripovijetke</a:t>
            </a:r>
          </a:p>
          <a:p>
            <a:pPr algn="just"/>
            <a:r>
              <a:rPr lang="hr-HR" dirty="0" err="1" smtClean="0"/>
              <a:t>E.Kishon</a:t>
            </a:r>
            <a:r>
              <a:rPr lang="hr-HR" dirty="0" smtClean="0"/>
              <a:t>: Kod kuće je najgore</a:t>
            </a:r>
          </a:p>
          <a:p>
            <a:pPr algn="just"/>
            <a:r>
              <a:rPr lang="hr-HR" dirty="0" err="1" smtClean="0"/>
              <a:t>N.Mihelčić</a:t>
            </a:r>
            <a:r>
              <a:rPr lang="hr-HR" dirty="0" smtClean="0"/>
              <a:t>: Bilješke jedne gimnazijalke</a:t>
            </a:r>
          </a:p>
          <a:p>
            <a:pPr algn="just"/>
            <a:r>
              <a:rPr lang="hr-HR" dirty="0" err="1" smtClean="0"/>
              <a:t>S.Šesto</a:t>
            </a:r>
            <a:r>
              <a:rPr lang="hr-HR" dirty="0" smtClean="0"/>
              <a:t>: Debela / Tko je ubio </a:t>
            </a:r>
            <a:r>
              <a:rPr lang="hr-HR" dirty="0" err="1" smtClean="0"/>
              <a:t>Pašteticu</a:t>
            </a:r>
            <a:r>
              <a:rPr lang="hr-HR" dirty="0" smtClean="0"/>
              <a:t>?”</a:t>
            </a:r>
          </a:p>
          <a:p>
            <a:pPr algn="just"/>
            <a:r>
              <a:rPr lang="hr-HR" dirty="0" smtClean="0"/>
              <a:t>www.Carnet.eLektire.skole.hr</a:t>
            </a:r>
          </a:p>
          <a:p>
            <a:pPr algn="just"/>
            <a:endParaRPr lang="hr-HR" dirty="0"/>
          </a:p>
        </p:txBody>
      </p:sp>
    </p:spTree>
  </p:cSld>
  <p:clrMapOvr>
    <a:masterClrMapping/>
  </p:clrMapOvr>
  <p:transition advTm="2746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hr-HR" dirty="0" smtClean="0"/>
              <a:t>       E-KNJIGE NA INTERNETU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Web format e- knjige  namijenjen je čitanju na webu.</a:t>
            </a:r>
          </a:p>
          <a:p>
            <a:r>
              <a:rPr lang="hr-HR" dirty="0" smtClean="0"/>
              <a:t>PDF format e-knjige daje mogućnost ispisa.</a:t>
            </a:r>
          </a:p>
          <a:p>
            <a:pPr algn="just"/>
            <a:r>
              <a:rPr lang="hr-HR" dirty="0" smtClean="0"/>
              <a:t>F-</a:t>
            </a:r>
            <a:r>
              <a:rPr lang="hr-HR" dirty="0" err="1" smtClean="0"/>
              <a:t>Pub</a:t>
            </a:r>
            <a:r>
              <a:rPr lang="hr-HR" dirty="0" smtClean="0"/>
              <a:t> format e-knjige je za čitanje na </a:t>
            </a:r>
            <a:r>
              <a:rPr lang="hr-HR" dirty="0" err="1" smtClean="0"/>
              <a:t>tabletima</a:t>
            </a:r>
            <a:r>
              <a:rPr lang="hr-HR" dirty="0" smtClean="0"/>
              <a:t> i mobitelima.</a:t>
            </a:r>
          </a:p>
          <a:p>
            <a:pPr algn="just"/>
            <a:r>
              <a:rPr lang="hr-HR" dirty="0" smtClean="0"/>
              <a:t>Elektroničke knjige lijepe književnosti na engleskom jeziku mogu se pronaći na web adresi:</a:t>
            </a:r>
          </a:p>
          <a:p>
            <a:pPr algn="just"/>
            <a:r>
              <a:rPr lang="hr-HR" dirty="0" smtClean="0">
                <a:hlinkClick r:id="rId2"/>
              </a:rPr>
              <a:t>https://www.gutenberg.org</a:t>
            </a:r>
            <a:endParaRPr lang="hr-HR" dirty="0" smtClean="0"/>
          </a:p>
          <a:p>
            <a:pPr algn="just"/>
            <a:r>
              <a:rPr lang="hr-HR" dirty="0" smtClean="0">
                <a:hlinkClick r:id="rId3"/>
              </a:rPr>
              <a:t>www.amazon.com/</a:t>
            </a:r>
            <a:r>
              <a:rPr lang="hr-HR" dirty="0" err="1" smtClean="0">
                <a:hlinkClick r:id="rId3"/>
              </a:rPr>
              <a:t>Kindle</a:t>
            </a:r>
            <a:r>
              <a:rPr lang="hr-HR" dirty="0" smtClean="0">
                <a:hlinkClick r:id="rId3"/>
              </a:rPr>
              <a:t>-</a:t>
            </a:r>
            <a:r>
              <a:rPr lang="hr-HR" dirty="0" err="1" smtClean="0">
                <a:hlinkClick r:id="rId3"/>
              </a:rPr>
              <a:t>eBooks</a:t>
            </a:r>
            <a:endParaRPr lang="hr-HR" dirty="0" smtClean="0"/>
          </a:p>
          <a:p>
            <a:pPr algn="just"/>
            <a:r>
              <a:rPr lang="hr-HR" dirty="0" smtClean="0">
                <a:hlinkClick r:id="rId4"/>
              </a:rPr>
              <a:t>www.elektronickeknjige.hr</a:t>
            </a:r>
            <a:endParaRPr lang="hr-HR" dirty="0" smtClean="0"/>
          </a:p>
          <a:p>
            <a:pPr algn="just"/>
            <a:r>
              <a:rPr lang="hr-HR" dirty="0" smtClean="0">
                <a:hlinkClick r:id="rId5"/>
              </a:rPr>
              <a:t>www.europeana.com</a:t>
            </a:r>
            <a:endParaRPr lang="hr-HR" dirty="0" smtClean="0"/>
          </a:p>
          <a:p>
            <a:pPr algn="just"/>
            <a:endParaRPr lang="hr-HR" dirty="0" smtClean="0"/>
          </a:p>
          <a:p>
            <a:pPr algn="just"/>
            <a:endParaRPr lang="hr-HR" dirty="0" smtClean="0"/>
          </a:p>
          <a:p>
            <a:pPr algn="just"/>
            <a:endParaRPr lang="hr-HR" dirty="0" smtClean="0"/>
          </a:p>
          <a:p>
            <a:pPr algn="just"/>
            <a:endParaRPr lang="hr-HR" dirty="0" smtClean="0"/>
          </a:p>
          <a:p>
            <a:pPr algn="just"/>
            <a:endParaRPr lang="hr-HR" dirty="0" smtClean="0"/>
          </a:p>
          <a:p>
            <a:pPr algn="just"/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ransition advTm="827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KGZ / KATALOG KNJIŽNICA GRADA  ZAGREBA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“</a:t>
            </a:r>
            <a:r>
              <a:rPr lang="hr-HR" dirty="0" err="1" smtClean="0"/>
              <a:t>kgz.hr</a:t>
            </a:r>
            <a:r>
              <a:rPr lang="hr-HR" dirty="0" smtClean="0"/>
              <a:t> / katalog knjižnice / usluge /  izbor knjiga</a:t>
            </a:r>
          </a:p>
          <a:p>
            <a:r>
              <a:rPr lang="hr-HR" dirty="0" smtClean="0"/>
              <a:t>pretraživanje / složeno pretraživanje / pregled</a:t>
            </a:r>
          </a:p>
          <a:p>
            <a:r>
              <a:rPr lang="hr-HR" dirty="0" smtClean="0"/>
              <a:t>Autor                Frank, </a:t>
            </a:r>
            <a:r>
              <a:rPr lang="hr-HR" dirty="0" err="1" smtClean="0"/>
              <a:t>Anne</a:t>
            </a:r>
            <a:endParaRPr lang="hr-HR" dirty="0" smtClean="0"/>
          </a:p>
          <a:p>
            <a:r>
              <a:rPr lang="hr-HR" dirty="0" smtClean="0"/>
              <a:t>Naslov             Dnevnik </a:t>
            </a:r>
            <a:r>
              <a:rPr lang="hr-HR" dirty="0" err="1" smtClean="0"/>
              <a:t>Anne</a:t>
            </a:r>
            <a:r>
              <a:rPr lang="hr-HR" dirty="0" smtClean="0"/>
              <a:t> Frank</a:t>
            </a:r>
          </a:p>
          <a:p>
            <a:r>
              <a:rPr lang="hr-HR" dirty="0" smtClean="0"/>
              <a:t>Ostali autori  Frank, </a:t>
            </a:r>
            <a:r>
              <a:rPr lang="hr-HR" dirty="0" err="1" smtClean="0"/>
              <a:t>Otto</a:t>
            </a:r>
            <a:r>
              <a:rPr lang="hr-HR" dirty="0" smtClean="0"/>
              <a:t> i </a:t>
            </a:r>
            <a:r>
              <a:rPr lang="hr-HR" dirty="0" err="1" smtClean="0"/>
              <a:t>Mirjam</a:t>
            </a:r>
            <a:r>
              <a:rPr lang="hr-HR" dirty="0" smtClean="0"/>
              <a:t> </a:t>
            </a:r>
            <a:r>
              <a:rPr lang="hr-HR" dirty="0" err="1" smtClean="0"/>
              <a:t>Pressler</a:t>
            </a:r>
            <a:r>
              <a:rPr lang="hr-HR" dirty="0" smtClean="0"/>
              <a:t> /prijevod s nizozemskoga </a:t>
            </a:r>
            <a:r>
              <a:rPr lang="hr-HR" dirty="0" err="1" smtClean="0"/>
              <a:t>S.Grubić</a:t>
            </a:r>
            <a:r>
              <a:rPr lang="hr-HR" dirty="0" smtClean="0"/>
              <a:t>/</a:t>
            </a:r>
          </a:p>
          <a:p>
            <a:r>
              <a:rPr lang="hr-HR" dirty="0" smtClean="0"/>
              <a:t>Izdanje             prošireno </a:t>
            </a:r>
            <a:r>
              <a:rPr lang="hr-HR" dirty="0" err="1" smtClean="0"/>
              <a:t>izd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Nakladnik         Zagreb, Mozaik knjiga, 2009</a:t>
            </a:r>
          </a:p>
          <a:p>
            <a:r>
              <a:rPr lang="hr-HR" dirty="0" smtClean="0"/>
              <a:t>Materijalni opis  300 str.: </a:t>
            </a:r>
            <a:r>
              <a:rPr lang="hr-HR" dirty="0" err="1" smtClean="0"/>
              <a:t>ilustr</a:t>
            </a:r>
            <a:r>
              <a:rPr lang="hr-HR" dirty="0" smtClean="0"/>
              <a:t>.; 22 cm</a:t>
            </a:r>
          </a:p>
          <a:p>
            <a:r>
              <a:rPr lang="hr-HR" dirty="0" smtClean="0"/>
              <a:t>Nakladnički niz  Biblioteka Zlatna lađa plus</a:t>
            </a:r>
          </a:p>
          <a:p>
            <a:r>
              <a:rPr lang="hr-HR" dirty="0" smtClean="0"/>
              <a:t>Napomena         prijevod djela: </a:t>
            </a:r>
            <a:r>
              <a:rPr lang="hr-HR" dirty="0" err="1" smtClean="0"/>
              <a:t>Het</a:t>
            </a:r>
            <a:r>
              <a:rPr lang="hr-HR" dirty="0" smtClean="0"/>
              <a:t>  </a:t>
            </a:r>
            <a:r>
              <a:rPr lang="hr-HR" dirty="0" err="1" smtClean="0"/>
              <a:t>Achterhnis</a:t>
            </a:r>
            <a:r>
              <a:rPr lang="hr-HR" dirty="0" smtClean="0"/>
              <a:t> </a:t>
            </a:r>
          </a:p>
          <a:p>
            <a:r>
              <a:rPr lang="hr-HR" dirty="0" smtClean="0"/>
              <a:t>Klasifikacijska oznaka  821.112.5-94 nizozemska i flamanska </a:t>
            </a:r>
          </a:p>
          <a:p>
            <a:r>
              <a:rPr lang="hr-HR" dirty="0" smtClean="0"/>
              <a:t>                          književnost.</a:t>
            </a:r>
          </a:p>
          <a:p>
            <a:r>
              <a:rPr lang="hr-HR" dirty="0" smtClean="0"/>
              <a:t>                          Memoari.Dnevnici.Životopisi” </a:t>
            </a:r>
          </a:p>
          <a:p>
            <a:r>
              <a:rPr lang="hr-HR" dirty="0" smtClean="0"/>
              <a:t>katalog.kgz.hr </a:t>
            </a:r>
          </a:p>
          <a:p>
            <a:r>
              <a:rPr lang="hr-HR" dirty="0" smtClean="0"/>
              <a:t>                                       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advTm="484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ANOTACIJA /KRATKA BILJEŠKA O DJELU “DNEVNIK ANNE FRANK”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HR" dirty="0" smtClean="0"/>
              <a:t>“</a:t>
            </a:r>
            <a:r>
              <a:rPr lang="hr-HR" dirty="0" err="1" smtClean="0"/>
              <a:t>Annelies</a:t>
            </a:r>
            <a:r>
              <a:rPr lang="hr-HR" dirty="0" smtClean="0"/>
              <a:t> </a:t>
            </a:r>
            <a:r>
              <a:rPr lang="hr-HR" dirty="0" err="1" smtClean="0"/>
              <a:t>Marie</a:t>
            </a:r>
            <a:r>
              <a:rPr lang="hr-HR" dirty="0" smtClean="0"/>
              <a:t> Frank rođena je 12.lipnja 1929. u Frankfurtu na </a:t>
            </a:r>
            <a:r>
              <a:rPr lang="hr-HR" dirty="0" err="1" smtClean="0"/>
              <a:t>Majni</a:t>
            </a:r>
            <a:r>
              <a:rPr lang="hr-HR" dirty="0" smtClean="0"/>
              <a:t> u Njemačkoj, a umrla je u veljači ili ožujku 1945. godine u koncentracijskom logoru </a:t>
            </a:r>
            <a:r>
              <a:rPr lang="hr-HR" dirty="0" err="1" smtClean="0"/>
              <a:t>Bergen</a:t>
            </a:r>
            <a:r>
              <a:rPr lang="hr-HR" dirty="0" smtClean="0"/>
              <a:t>-</a:t>
            </a:r>
            <a:r>
              <a:rPr lang="hr-HR" dirty="0" err="1" smtClean="0"/>
              <a:t>Belsen</a:t>
            </a:r>
            <a:r>
              <a:rPr lang="hr-HR" dirty="0" smtClean="0"/>
              <a:t>. Od 12.lipnja 1942. do 1.kolovoza 1944. vodila je dnevnik. Želeći ostaviti svjedočanstvo o patnjama naroda za vrijeme nacističke Njemačke, odlučila je isti dnevnik preraditi i dopuniti kako bi ga poslije rata objavila kao knjigu. </a:t>
            </a:r>
            <a:r>
              <a:rPr lang="hr-HR" dirty="0" err="1" smtClean="0"/>
              <a:t>Anne</a:t>
            </a:r>
            <a:r>
              <a:rPr lang="hr-HR" dirty="0" smtClean="0"/>
              <a:t> je bila nadarena za pisanje, duhovita, inteligentna, i s pomalo sarkastičnim pogledom na svijet. Dnevnik  </a:t>
            </a:r>
            <a:r>
              <a:rPr lang="hr-HR" dirty="0" err="1" smtClean="0"/>
              <a:t>Anne</a:t>
            </a:r>
            <a:r>
              <a:rPr lang="hr-HR" dirty="0" smtClean="0"/>
              <a:t>, židovske djevojčice koja se skrivala tijekom Drugog svjetskog rata, postao je simbol Holokausta. Knjiga je </a:t>
            </a:r>
            <a:r>
              <a:rPr lang="hr-HR" dirty="0" err="1" smtClean="0"/>
              <a:t>lektirni</a:t>
            </a:r>
            <a:r>
              <a:rPr lang="hr-HR" dirty="0" smtClean="0"/>
              <a:t> naslov, a ovo je najnovije izdanje, prošireno s dosad još neobjavljenim pismima.”</a:t>
            </a:r>
          </a:p>
          <a:p>
            <a:pPr algn="just"/>
            <a:r>
              <a:rPr lang="hr-HR" dirty="0" smtClean="0"/>
              <a:t>ISBN 978-953-14-04</a:t>
            </a:r>
          </a:p>
          <a:p>
            <a:pPr algn="just"/>
            <a:r>
              <a:rPr lang="hr-HR" dirty="0" smtClean="0"/>
              <a:t>katalog.kgz.hr</a:t>
            </a:r>
          </a:p>
          <a:p>
            <a:pPr algn="just"/>
            <a:endParaRPr lang="hr-HR" dirty="0"/>
          </a:p>
        </p:txBody>
      </p:sp>
    </p:spTree>
  </p:cSld>
  <p:clrMapOvr>
    <a:masterClrMapping/>
  </p:clrMapOvr>
  <p:transition advTm="59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              IZVORI INFORMACIJA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hr-HR" dirty="0" smtClean="0"/>
              <a:t>Učenik u školskoj knjižnici pretražuje i pronalazi tiskane, on-line i slikovne informacije za određenu pismenu temu ili projekt. </a:t>
            </a:r>
          </a:p>
          <a:p>
            <a:pPr algn="just"/>
            <a:r>
              <a:rPr lang="hr-HR" dirty="0" smtClean="0"/>
              <a:t>Istražuju se izvori informacija, selektiraju te odabiru istinite i pouzdane informacije. </a:t>
            </a:r>
          </a:p>
          <a:p>
            <a:pPr algn="just"/>
            <a:r>
              <a:rPr lang="hr-HR" dirty="0" smtClean="0"/>
              <a:t>Izvori znanja na internetu su: </a:t>
            </a:r>
            <a:r>
              <a:rPr lang="hr-HR" dirty="0" err="1" smtClean="0"/>
              <a:t>Google</a:t>
            </a:r>
            <a:r>
              <a:rPr lang="hr-HR" dirty="0" smtClean="0"/>
              <a:t>, </a:t>
            </a:r>
            <a:r>
              <a:rPr lang="hr-HR" dirty="0" err="1" smtClean="0"/>
              <a:t>Yahoo</a:t>
            </a:r>
            <a:r>
              <a:rPr lang="hr-HR" dirty="0" smtClean="0"/>
              <a:t>, </a:t>
            </a:r>
            <a:r>
              <a:rPr lang="hr-HR" dirty="0" err="1" smtClean="0"/>
              <a:t>Wikipedia</a:t>
            </a:r>
            <a:r>
              <a:rPr lang="hr-HR" dirty="0" smtClean="0"/>
              <a:t>, </a:t>
            </a:r>
            <a:r>
              <a:rPr lang="hr-HR" dirty="0" err="1" smtClean="0"/>
              <a:t>Kindle</a:t>
            </a:r>
            <a:r>
              <a:rPr lang="hr-HR" dirty="0" smtClean="0"/>
              <a:t>, Gutenberg, </a:t>
            </a:r>
            <a:r>
              <a:rPr lang="hr-HR" dirty="0" err="1" smtClean="0"/>
              <a:t>Twitter</a:t>
            </a:r>
            <a:r>
              <a:rPr lang="hr-HR" dirty="0" smtClean="0"/>
              <a:t> (</a:t>
            </a:r>
            <a:r>
              <a:rPr lang="hr-HR" dirty="0" err="1" smtClean="0"/>
              <a:t>blogovi</a:t>
            </a:r>
            <a:r>
              <a:rPr lang="hr-HR" dirty="0" smtClean="0"/>
              <a:t>), </a:t>
            </a:r>
            <a:r>
              <a:rPr lang="hr-HR" dirty="0" err="1" smtClean="0"/>
              <a:t>Issuu</a:t>
            </a:r>
            <a:r>
              <a:rPr lang="hr-HR" dirty="0" smtClean="0"/>
              <a:t>, </a:t>
            </a:r>
            <a:r>
              <a:rPr lang="hr-HR" dirty="0" err="1" smtClean="0"/>
              <a:t>Encyclopedia</a:t>
            </a:r>
            <a:r>
              <a:rPr lang="hr-HR" dirty="0" smtClean="0"/>
              <a:t> </a:t>
            </a:r>
            <a:r>
              <a:rPr lang="hr-HR" dirty="0" err="1" smtClean="0"/>
              <a:t>Britannica</a:t>
            </a:r>
            <a:r>
              <a:rPr lang="hr-HR" dirty="0" smtClean="0"/>
              <a:t> i hrvatska </a:t>
            </a:r>
            <a:r>
              <a:rPr lang="hr-HR" dirty="0" err="1" smtClean="0"/>
              <a:t>Prolexis</a:t>
            </a:r>
            <a:r>
              <a:rPr lang="hr-HR" dirty="0" smtClean="0"/>
              <a:t> enciklopedija. </a:t>
            </a:r>
          </a:p>
          <a:p>
            <a:pPr algn="just"/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ransition advTm="609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dirty="0" smtClean="0"/>
              <a:t>   ANNE FRANK PIŠE SVOJ DNEVNIK</a:t>
            </a:r>
            <a:endParaRPr lang="hr-HR" dirty="0"/>
          </a:p>
        </p:txBody>
      </p:sp>
      <p:pic>
        <p:nvPicPr>
          <p:cNvPr id="1026" name="Picture 2" descr="C:\Users\korisnik\Pictures\Anne Frank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71678"/>
            <a:ext cx="4528700" cy="3600000"/>
          </a:xfrm>
          <a:prstGeom prst="rect">
            <a:avLst/>
          </a:prstGeom>
          <a:noFill/>
        </p:spPr>
      </p:pic>
    </p:spTree>
  </p:cSld>
  <p:clrMapOvr>
    <a:masterClrMapping/>
  </p:clrMapOvr>
  <p:transition advTm="483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                       INTERNET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hr-HR" dirty="0" smtClean="0"/>
              <a:t>“Internet je informacijska </a:t>
            </a:r>
            <a:r>
              <a:rPr lang="hr-HR" dirty="0" err="1" smtClean="0"/>
              <a:t>superprometnica</a:t>
            </a:r>
            <a:r>
              <a:rPr lang="hr-HR" dirty="0" smtClean="0"/>
              <a:t>, </a:t>
            </a:r>
            <a:r>
              <a:rPr lang="hr-HR" dirty="0" err="1" smtClean="0"/>
              <a:t>tj</a:t>
            </a:r>
            <a:r>
              <a:rPr lang="hr-HR" dirty="0" smtClean="0"/>
              <a:t>. mjesto koje povezuje regionalna žarišta, a preko njih pojedinačne lokalne računalne mreže. </a:t>
            </a:r>
          </a:p>
          <a:p>
            <a:pPr algn="just"/>
            <a:r>
              <a:rPr lang="hr-HR" dirty="0" smtClean="0"/>
              <a:t>Računala međusobno komuniciraju pomoću upravljačkog mrežnog protokola / internetskog protokola. Ta </a:t>
            </a:r>
            <a:r>
              <a:rPr lang="hr-HR" dirty="0" err="1" smtClean="0"/>
              <a:t>supermreža</a:t>
            </a:r>
            <a:r>
              <a:rPr lang="hr-HR" dirty="0" smtClean="0"/>
              <a:t> omogućuje komunikaciju korisnika pomoću elektroničke pošte, da pronalaze informacije na webu ili prenose datoteke protokolom za razmjenu datoteka FTP / file transfer </a:t>
            </a:r>
            <a:r>
              <a:rPr lang="hr-HR" dirty="0" err="1" smtClean="0"/>
              <a:t>protocol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U Hrvatskoj je umrežavanje na široj osnovi započelo tijekom 90-ih godina 20.stoljeća, razvojem </a:t>
            </a:r>
            <a:r>
              <a:rPr lang="hr-HR" dirty="0" err="1" smtClean="0"/>
              <a:t>Carneta</a:t>
            </a:r>
            <a:r>
              <a:rPr lang="hr-HR" dirty="0" smtClean="0"/>
              <a:t> u području znanosti i tehnologije. Tijekom razvoja interneta najveću je popularnost stekao World Wide Web – www ili kraće web. Za više informacija na internetu: http://news.Carnet.hr.”</a:t>
            </a:r>
          </a:p>
          <a:p>
            <a:pPr algn="just"/>
            <a:r>
              <a:rPr lang="hr-HR" dirty="0" smtClean="0"/>
              <a:t>www.ffzg.unizg.hr/</a:t>
            </a:r>
            <a:r>
              <a:rPr lang="hr-HR" dirty="0" err="1" smtClean="0"/>
              <a:t>files</a:t>
            </a:r>
            <a:r>
              <a:rPr lang="hr-HR" dirty="0" smtClean="0"/>
              <a:t>/ </a:t>
            </a:r>
          </a:p>
          <a:p>
            <a:pPr algn="just"/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ransition advTm="453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                         WEB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r-HR" dirty="0" smtClean="0"/>
              <a:t>“Web se temelji na programskom jeziku HTML, omogućuje </a:t>
            </a:r>
            <a:r>
              <a:rPr lang="hr-HR" dirty="0" err="1" smtClean="0"/>
              <a:t>hipertekstovnu</a:t>
            </a:r>
            <a:r>
              <a:rPr lang="hr-HR" dirty="0" smtClean="0"/>
              <a:t> navigaciju. </a:t>
            </a:r>
          </a:p>
          <a:p>
            <a:pPr algn="just"/>
            <a:r>
              <a:rPr lang="hr-HR" dirty="0" smtClean="0"/>
              <a:t>Hipertekst sadrži poveznice kao vezu s drugim dokumentima koji se obrađuju pomoću računala. Klikom na poveznicu dolazimo do drugog dokumenta na internetu. </a:t>
            </a:r>
          </a:p>
          <a:p>
            <a:pPr algn="just"/>
            <a:r>
              <a:rPr lang="hr-HR" dirty="0" err="1" smtClean="0"/>
              <a:t>Hipertekstovne</a:t>
            </a:r>
            <a:r>
              <a:rPr lang="hr-HR" dirty="0" smtClean="0"/>
              <a:t> poveznice funkcioniraju po načelu URL-a( </a:t>
            </a:r>
            <a:r>
              <a:rPr lang="hr-HR" dirty="0" err="1" smtClean="0"/>
              <a:t>uniform</a:t>
            </a:r>
            <a:r>
              <a:rPr lang="hr-HR" dirty="0" smtClean="0"/>
              <a:t> </a:t>
            </a:r>
            <a:r>
              <a:rPr lang="hr-HR" dirty="0" err="1" smtClean="0"/>
              <a:t>resource</a:t>
            </a:r>
            <a:r>
              <a:rPr lang="hr-HR" dirty="0" smtClean="0"/>
              <a:t> </a:t>
            </a:r>
            <a:r>
              <a:rPr lang="hr-HR" dirty="0" err="1" smtClean="0"/>
              <a:t>locator</a:t>
            </a:r>
            <a:r>
              <a:rPr lang="hr-HR" dirty="0" smtClean="0"/>
              <a:t>), jedinstvene internetske adrese.</a:t>
            </a:r>
          </a:p>
          <a:p>
            <a:pPr algn="just"/>
            <a:r>
              <a:rPr lang="hr-HR" dirty="0" smtClean="0"/>
              <a:t>Portali su mrežna mjesta (web </a:t>
            </a:r>
            <a:r>
              <a:rPr lang="hr-HR" dirty="0" err="1" smtClean="0"/>
              <a:t>sites</a:t>
            </a:r>
            <a:r>
              <a:rPr lang="hr-HR" dirty="0" smtClean="0"/>
              <a:t>), a mrežne stranice web </a:t>
            </a:r>
            <a:r>
              <a:rPr lang="hr-HR" dirty="0" err="1" smtClean="0"/>
              <a:t>pages</a:t>
            </a:r>
            <a:r>
              <a:rPr lang="hr-HR" dirty="0" smtClean="0"/>
              <a:t>. Portal je početna stranica određene tražilice.</a:t>
            </a:r>
          </a:p>
          <a:p>
            <a:pPr algn="just"/>
            <a:r>
              <a:rPr lang="hr-HR" dirty="0" smtClean="0"/>
              <a:t>Mrežno mjesto (web </a:t>
            </a:r>
            <a:r>
              <a:rPr lang="hr-HR" dirty="0" err="1" smtClean="0"/>
              <a:t>page</a:t>
            </a:r>
            <a:r>
              <a:rPr lang="hr-HR" dirty="0" smtClean="0"/>
              <a:t>) je digitalni dokument napisan u HTML-u, spremljen na poslužitelju, kojemu se pristupa preko preglednika na jedinstvenoj internetskoj adresi. </a:t>
            </a:r>
          </a:p>
          <a:p>
            <a:pPr algn="just"/>
            <a:r>
              <a:rPr lang="hr-HR" dirty="0" smtClean="0"/>
              <a:t>WEB BLOG je mrežna stranica kao mrežni dnevnik.</a:t>
            </a:r>
          </a:p>
          <a:p>
            <a:pPr algn="just"/>
            <a:r>
              <a:rPr lang="hr-HR" dirty="0" smtClean="0"/>
              <a:t>Najpoznatiji </a:t>
            </a:r>
            <a:r>
              <a:rPr lang="hr-HR" dirty="0" err="1" smtClean="0"/>
              <a:t>blogovi</a:t>
            </a:r>
            <a:r>
              <a:rPr lang="hr-HR" dirty="0" smtClean="0"/>
              <a:t> u Hrvatskoj su:</a:t>
            </a:r>
          </a:p>
          <a:p>
            <a:pPr algn="just"/>
            <a:r>
              <a:rPr lang="hr-HR" dirty="0" smtClean="0"/>
              <a:t>http://www.blog.hr</a:t>
            </a:r>
          </a:p>
          <a:p>
            <a:pPr algn="just"/>
            <a:r>
              <a:rPr lang="hr-HR" dirty="0" smtClean="0">
                <a:hlinkClick r:id="rId2"/>
              </a:rPr>
              <a:t>http://www.index.hr</a:t>
            </a:r>
            <a:r>
              <a:rPr lang="hr-HR" dirty="0" smtClean="0"/>
              <a:t>”</a:t>
            </a:r>
          </a:p>
          <a:p>
            <a:pPr algn="just"/>
            <a:r>
              <a:rPr lang="hr-HR" dirty="0" smtClean="0"/>
              <a:t>www.ffzg.unizg.hr</a:t>
            </a:r>
            <a:endParaRPr lang="hr-HR" dirty="0"/>
          </a:p>
        </p:txBody>
      </p:sp>
    </p:spTree>
  </p:cSld>
  <p:clrMapOvr>
    <a:masterClrMapping/>
  </p:clrMapOvr>
  <p:transition advTm="452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   DOMENE I ADRESE NA INTERNETU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r-HR" dirty="0" smtClean="0"/>
              <a:t>“Domena je mrežno područje kao jedinstveno ime za internetsku lokaciju.</a:t>
            </a:r>
          </a:p>
          <a:p>
            <a:pPr algn="just"/>
            <a:r>
              <a:rPr lang="hr-HR" dirty="0" smtClean="0"/>
              <a:t>Svaki dokument na internetu ima jedinstvenu internetsku adresu / URL, </a:t>
            </a:r>
            <a:r>
              <a:rPr lang="hr-HR" dirty="0" err="1" smtClean="0"/>
              <a:t>Uniform</a:t>
            </a:r>
            <a:r>
              <a:rPr lang="hr-HR" dirty="0" smtClean="0"/>
              <a:t> </a:t>
            </a:r>
            <a:r>
              <a:rPr lang="hr-HR" dirty="0" err="1" smtClean="0"/>
              <a:t>Resource</a:t>
            </a:r>
            <a:r>
              <a:rPr lang="hr-HR" dirty="0" smtClean="0"/>
              <a:t> </a:t>
            </a:r>
            <a:r>
              <a:rPr lang="hr-HR" dirty="0" err="1" smtClean="0"/>
              <a:t>Locator</a:t>
            </a:r>
            <a:r>
              <a:rPr lang="hr-HR" dirty="0" smtClean="0"/>
              <a:t>  http:// dictionary.reference.com</a:t>
            </a:r>
          </a:p>
          <a:p>
            <a:pPr algn="just"/>
            <a:r>
              <a:rPr lang="hr-HR" dirty="0" smtClean="0"/>
              <a:t>ENCIKLOPEDIJE:</a:t>
            </a:r>
          </a:p>
          <a:p>
            <a:pPr algn="just"/>
            <a:r>
              <a:rPr lang="hr-HR" dirty="0" smtClean="0">
                <a:hlinkClick r:id="rId2"/>
              </a:rPr>
              <a:t>www.britannica.com</a:t>
            </a:r>
            <a:endParaRPr lang="hr-HR" dirty="0" smtClean="0"/>
          </a:p>
          <a:p>
            <a:pPr algn="just"/>
            <a:r>
              <a:rPr lang="hr-HR" dirty="0" smtClean="0">
                <a:hlinkClick r:id="rId3"/>
              </a:rPr>
              <a:t>www.encyclopedia.com</a:t>
            </a:r>
            <a:endParaRPr lang="hr-HR" dirty="0" smtClean="0"/>
          </a:p>
          <a:p>
            <a:pPr algn="just"/>
            <a:r>
              <a:rPr lang="hr-HR" dirty="0" smtClean="0">
                <a:hlinkClick r:id="rId4"/>
              </a:rPr>
              <a:t>www.infoplease.com</a:t>
            </a:r>
            <a:endParaRPr lang="hr-HR" dirty="0" smtClean="0"/>
          </a:p>
          <a:p>
            <a:pPr algn="just"/>
            <a:r>
              <a:rPr lang="hr-HR" dirty="0" smtClean="0">
                <a:hlinkClick r:id="rId5"/>
              </a:rPr>
              <a:t>www.wikipedia.org/</a:t>
            </a:r>
            <a:r>
              <a:rPr lang="hr-HR" dirty="0" err="1" smtClean="0">
                <a:hlinkClick r:id="rId5"/>
              </a:rPr>
              <a:t>wiki</a:t>
            </a:r>
            <a:r>
              <a:rPr lang="hr-HR" dirty="0" smtClean="0">
                <a:hlinkClick r:id="rId5"/>
              </a:rPr>
              <a:t>/</a:t>
            </a:r>
            <a:endParaRPr lang="hr-HR" dirty="0" smtClean="0"/>
          </a:p>
          <a:p>
            <a:pPr algn="just"/>
            <a:r>
              <a:rPr lang="hr-HR" dirty="0" smtClean="0">
                <a:hlinkClick r:id="rId6"/>
              </a:rPr>
              <a:t>www.prolexis.hr</a:t>
            </a:r>
            <a:endParaRPr lang="hr-HR" dirty="0" smtClean="0"/>
          </a:p>
          <a:p>
            <a:pPr algn="just"/>
            <a:r>
              <a:rPr lang="hr-HR" dirty="0" smtClean="0"/>
              <a:t>RJEČNICI:</a:t>
            </a:r>
          </a:p>
          <a:p>
            <a:pPr algn="just"/>
            <a:r>
              <a:rPr lang="hr-HR" dirty="0" smtClean="0">
                <a:hlinkClick r:id="rId7"/>
              </a:rPr>
              <a:t>www.yourdictionary.com</a:t>
            </a:r>
            <a:endParaRPr lang="hr-HR" dirty="0" smtClean="0"/>
          </a:p>
          <a:p>
            <a:pPr algn="just"/>
            <a:r>
              <a:rPr lang="hr-HR" dirty="0" smtClean="0"/>
              <a:t>dictionary.cambridge.org</a:t>
            </a:r>
          </a:p>
          <a:p>
            <a:pPr algn="just"/>
            <a:r>
              <a:rPr lang="hr-HR" dirty="0" smtClean="0">
                <a:hlinkClick r:id="rId8"/>
              </a:rPr>
              <a:t>http://www.unizg.hr/kvaliteta/sadržaj/sustav </a:t>
            </a:r>
            <a:r>
              <a:rPr lang="hr-HR" dirty="0" err="1" smtClean="0">
                <a:hlinkClick r:id="rId8"/>
              </a:rPr>
              <a:t>misija.html</a:t>
            </a:r>
            <a:r>
              <a:rPr lang="hr-HR" dirty="0" smtClean="0"/>
              <a:t>”</a:t>
            </a:r>
          </a:p>
          <a:p>
            <a:pPr algn="just"/>
            <a:endParaRPr lang="hr-HR" dirty="0" smtClean="0"/>
          </a:p>
          <a:p>
            <a:pPr algn="just"/>
            <a:endParaRPr lang="hr-HR" dirty="0"/>
          </a:p>
        </p:txBody>
      </p:sp>
    </p:spTree>
  </p:cSld>
  <p:clrMapOvr>
    <a:masterClrMapping/>
  </p:clrMapOvr>
  <p:transition advTm="405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PREGLEDNICI NA WEBU / BROWSERS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“Preglednici se koriste za kretanje webom / Microsoft</a:t>
            </a:r>
          </a:p>
          <a:p>
            <a:r>
              <a:rPr lang="hr-HR" dirty="0" smtClean="0"/>
              <a:t>Internet Explorer.</a:t>
            </a:r>
          </a:p>
          <a:p>
            <a:r>
              <a:rPr lang="hr-HR" dirty="0" smtClean="0"/>
              <a:t>Mrežni imenik je baza podataka mrežnih stranica prema kategorijama, primjerice:</a:t>
            </a:r>
          </a:p>
          <a:p>
            <a:r>
              <a:rPr lang="hr-HR" dirty="0" smtClean="0">
                <a:hlinkClick r:id="rId2"/>
              </a:rPr>
              <a:t>http://www.google.com</a:t>
            </a:r>
            <a:endParaRPr lang="hr-HR" dirty="0" smtClean="0"/>
          </a:p>
          <a:p>
            <a:pPr algn="just"/>
            <a:r>
              <a:rPr lang="hr-HR" dirty="0" smtClean="0">
                <a:hlinkClick r:id="rId3"/>
              </a:rPr>
              <a:t>http://dir.yahoo.com</a:t>
            </a:r>
            <a:endParaRPr lang="hr-HR" dirty="0" smtClean="0"/>
          </a:p>
          <a:p>
            <a:r>
              <a:rPr lang="hr-HR" dirty="0" smtClean="0">
                <a:hlinkClick r:id="rId4"/>
              </a:rPr>
              <a:t>http://www.about.com</a:t>
            </a:r>
            <a:endParaRPr lang="hr-HR" dirty="0" smtClean="0"/>
          </a:p>
          <a:p>
            <a:r>
              <a:rPr lang="hr-HR" dirty="0" smtClean="0">
                <a:hlinkClick r:id="rId5"/>
              </a:rPr>
              <a:t>http://www.academicinfo.net</a:t>
            </a:r>
            <a:endParaRPr lang="hr-HR" dirty="0" smtClean="0"/>
          </a:p>
          <a:p>
            <a:r>
              <a:rPr lang="hr-HR" dirty="0" smtClean="0">
                <a:hlinkClick r:id="rId6"/>
              </a:rPr>
              <a:t>http://www.li.org</a:t>
            </a:r>
            <a:r>
              <a:rPr lang="hr-HR" dirty="0" smtClean="0"/>
              <a:t>”</a:t>
            </a:r>
          </a:p>
          <a:p>
            <a:pPr>
              <a:buNone/>
            </a:pPr>
            <a:r>
              <a:rPr lang="hr-HR" dirty="0" smtClean="0">
                <a:hlinkClick r:id="rId7"/>
              </a:rPr>
              <a:t>www.ffzg.unizg.hr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advTm="39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dirty="0" smtClean="0"/>
              <a:t>TRAŽILICE INFORMACIJA NA INTERNETU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“Tražilice /</a:t>
            </a:r>
            <a:r>
              <a:rPr lang="hr-HR" dirty="0" err="1" smtClean="0"/>
              <a:t>search</a:t>
            </a:r>
            <a:r>
              <a:rPr lang="hr-HR" dirty="0" smtClean="0"/>
              <a:t> </a:t>
            </a:r>
            <a:r>
              <a:rPr lang="hr-HR" dirty="0" err="1" smtClean="0"/>
              <a:t>engines</a:t>
            </a:r>
            <a:r>
              <a:rPr lang="hr-HR" dirty="0" smtClean="0"/>
              <a:t>/ pomažu pri pretraživanju informacija na internetu.</a:t>
            </a:r>
          </a:p>
          <a:p>
            <a:pPr algn="just"/>
            <a:r>
              <a:rPr lang="hr-HR" dirty="0" smtClean="0"/>
              <a:t>Za skupljanje informacija s mrežnih stranica služe pauci (</a:t>
            </a:r>
            <a:r>
              <a:rPr lang="hr-HR" dirty="0" err="1" smtClean="0"/>
              <a:t>spider</a:t>
            </a:r>
            <a:r>
              <a:rPr lang="hr-HR" dirty="0" smtClean="0"/>
              <a:t>, </a:t>
            </a:r>
            <a:r>
              <a:rPr lang="hr-HR" dirty="0" err="1" smtClean="0"/>
              <a:t>crawfer</a:t>
            </a:r>
            <a:r>
              <a:rPr lang="hr-HR" dirty="0" smtClean="0"/>
              <a:t>, robot). To su programi koji automatski posjećuju pojedine stranice, pregledavaju informacije te prate poveznice.</a:t>
            </a:r>
          </a:p>
          <a:p>
            <a:pPr algn="just"/>
            <a:r>
              <a:rPr lang="hr-HR" dirty="0" smtClean="0"/>
              <a:t>U tehnici pretraživanja bitne su ključne riječi (predmet dokumenta).</a:t>
            </a:r>
          </a:p>
          <a:p>
            <a:pPr algn="just"/>
            <a:r>
              <a:rPr lang="hr-HR" dirty="0" smtClean="0"/>
              <a:t>Tri su tražilice imenika:</a:t>
            </a:r>
          </a:p>
          <a:p>
            <a:pPr algn="just"/>
            <a:r>
              <a:rPr lang="hr-HR" dirty="0" smtClean="0">
                <a:hlinkClick r:id="rId2"/>
              </a:rPr>
              <a:t>www.google.com</a:t>
            </a:r>
            <a:endParaRPr lang="hr-HR" dirty="0" smtClean="0"/>
          </a:p>
          <a:p>
            <a:pPr algn="just"/>
            <a:r>
              <a:rPr lang="hr-HR" dirty="0" smtClean="0">
                <a:hlinkClick r:id="rId3"/>
              </a:rPr>
              <a:t>www.search.yahoo,</a:t>
            </a:r>
            <a:r>
              <a:rPr lang="hr-HR" dirty="0" err="1" smtClean="0">
                <a:hlinkClick r:id="rId3"/>
              </a:rPr>
              <a:t>com</a:t>
            </a:r>
            <a:endParaRPr lang="hr-HR" dirty="0" smtClean="0"/>
          </a:p>
          <a:p>
            <a:pPr algn="just"/>
            <a:r>
              <a:rPr lang="hr-HR" dirty="0" smtClean="0">
                <a:hlinkClick r:id="rId4"/>
              </a:rPr>
              <a:t>www.academicinfo.net</a:t>
            </a:r>
            <a:r>
              <a:rPr lang="hr-HR" dirty="0" smtClean="0"/>
              <a:t>”</a:t>
            </a:r>
          </a:p>
          <a:p>
            <a:pPr algn="just"/>
            <a:r>
              <a:rPr lang="hr-HR" dirty="0" smtClean="0"/>
              <a:t>www.ffzg.unizg.hr</a:t>
            </a:r>
          </a:p>
          <a:p>
            <a:pPr algn="just"/>
            <a:r>
              <a:rPr lang="hr-HR" dirty="0" smtClean="0"/>
              <a:t> </a:t>
            </a:r>
          </a:p>
          <a:p>
            <a:pPr algn="just"/>
            <a:endParaRPr lang="hr-HR" dirty="0"/>
          </a:p>
        </p:txBody>
      </p:sp>
    </p:spTree>
  </p:cSld>
  <p:clrMapOvr>
    <a:masterClrMapping/>
  </p:clrMapOvr>
  <p:transition advTm="39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INFORMACIJSKA PISMENOST / VREDNOVANJE INFORMACIJA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Informacijska pismenost odnosi se na vrednovanje informacija na internetu u svezi:</a:t>
            </a:r>
          </a:p>
          <a:p>
            <a:r>
              <a:rPr lang="hr-HR" dirty="0" smtClean="0"/>
              <a:t> autora</a:t>
            </a:r>
          </a:p>
          <a:p>
            <a:r>
              <a:rPr lang="hr-HR" dirty="0" smtClean="0"/>
              <a:t>medija, internet adrese, izdavača</a:t>
            </a:r>
          </a:p>
          <a:p>
            <a:r>
              <a:rPr lang="hr-HR" dirty="0" smtClean="0"/>
              <a:t>datuma izdanja</a:t>
            </a:r>
          </a:p>
          <a:p>
            <a:r>
              <a:rPr lang="hr-HR" dirty="0" smtClean="0"/>
              <a:t>pristranosti informacije (objektivnosti)</a:t>
            </a:r>
          </a:p>
          <a:p>
            <a:r>
              <a:rPr lang="hr-HR" dirty="0" smtClean="0"/>
              <a:t>poveznice (pouzdanost poveznice sa stranice na stranicu)</a:t>
            </a:r>
          </a:p>
          <a:p>
            <a:r>
              <a:rPr lang="hr-HR" dirty="0" smtClean="0"/>
              <a:t>literature</a:t>
            </a:r>
          </a:p>
          <a:p>
            <a:r>
              <a:rPr lang="hr-HR" dirty="0" smtClean="0"/>
              <a:t>potrebno je prekontrolirati sve podatke te prepoznati točan i vjerodostojan izvor informacija </a:t>
            </a:r>
          </a:p>
          <a:p>
            <a:r>
              <a:rPr lang="hr-HR" dirty="0" smtClean="0"/>
              <a:t>“Na web stranici Agencije za odgoj i obrazovanje vrednovanje informacija na webu odnosi  se na: autora, publiku, znanstvenost, pristranost, ažurnost, poveznice.”</a:t>
            </a:r>
          </a:p>
          <a:p>
            <a:r>
              <a:rPr lang="hr-HR" dirty="0" smtClean="0"/>
              <a:t>www.azoo.hr</a:t>
            </a:r>
          </a:p>
          <a:p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ransition advTm="344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    LITERATURA / 0N-LINE IZVORI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>
                <a:hlinkClick r:id="rId2"/>
              </a:rPr>
              <a:t>www.ffzg.unizg.hr/</a:t>
            </a:r>
            <a:r>
              <a:rPr lang="hr-HR" dirty="0" err="1" smtClean="0">
                <a:hlinkClick r:id="rId2"/>
              </a:rPr>
              <a:t>files</a:t>
            </a:r>
            <a:endParaRPr lang="hr-HR" dirty="0" smtClean="0"/>
          </a:p>
          <a:p>
            <a:r>
              <a:rPr lang="hr-HR" dirty="0" smtClean="0">
                <a:hlinkClick r:id="rId3"/>
              </a:rPr>
              <a:t>www.katalog.kgz.hr</a:t>
            </a:r>
            <a:endParaRPr lang="hr-HR" dirty="0" smtClean="0"/>
          </a:p>
          <a:p>
            <a:r>
              <a:rPr lang="hr-HR" dirty="0" smtClean="0">
                <a:hlinkClick r:id="rId4"/>
              </a:rPr>
              <a:t>www.Carnet.eLektire.skole.hr</a:t>
            </a:r>
            <a:endParaRPr lang="hr-HR" dirty="0" smtClean="0"/>
          </a:p>
          <a:p>
            <a:r>
              <a:rPr lang="hr-HR" dirty="0" smtClean="0">
                <a:hlinkClick r:id="rId5"/>
              </a:rPr>
              <a:t>www.metel.hr</a:t>
            </a:r>
            <a:endParaRPr lang="hr-HR" dirty="0" smtClean="0"/>
          </a:p>
          <a:p>
            <a:r>
              <a:rPr lang="hr-HR" dirty="0" smtClean="0">
                <a:hlinkClick r:id="rId6"/>
              </a:rPr>
              <a:t>www.AZOO.hr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advTm="37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INTERNET ZA SAMOSTALNO I TIMSKO       ISTRAŽIVANJE INFORMACIJA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Informacije na internetu:</a:t>
            </a:r>
          </a:p>
          <a:p>
            <a:r>
              <a:rPr lang="hr-HR" dirty="0" smtClean="0"/>
              <a:t>YAHOO – informacije elektroničke pošte;</a:t>
            </a:r>
          </a:p>
          <a:p>
            <a:r>
              <a:rPr lang="hr-HR" dirty="0" smtClean="0"/>
              <a:t>GOOGLE – informacije o društvenim servisima; kartama za nastavu zemljopisa i povijesti, e-pošti, </a:t>
            </a:r>
          </a:p>
          <a:p>
            <a:r>
              <a:rPr lang="hr-HR" dirty="0" smtClean="0"/>
              <a:t>prevoditeljima, knjigama i slikama;</a:t>
            </a:r>
          </a:p>
          <a:p>
            <a:r>
              <a:rPr lang="hr-HR" dirty="0" smtClean="0"/>
              <a:t>WIKIPEDIA – daje ideju koju treba istražiti i sadržajno obogatiti;</a:t>
            </a:r>
          </a:p>
          <a:p>
            <a:r>
              <a:rPr lang="hr-HR" dirty="0" smtClean="0"/>
              <a:t>YOU TUBE – pruža video sadržaje;</a:t>
            </a:r>
          </a:p>
          <a:p>
            <a:r>
              <a:rPr lang="hr-HR" dirty="0" smtClean="0"/>
              <a:t>ENCYCLOPEDIA BRITANNICA I PROLEXIS ENCIKLOPEDIJA – izvor su informacija sveopćeg ljudskog znanja.</a:t>
            </a:r>
          </a:p>
          <a:p>
            <a:r>
              <a:rPr lang="hr-HR" dirty="0" smtClean="0"/>
              <a:t>CARNET – hrvatska akademska i istraživačka mreža.</a:t>
            </a:r>
            <a:endParaRPr lang="hr-HR" dirty="0"/>
          </a:p>
        </p:txBody>
      </p:sp>
    </p:spTree>
  </p:cSld>
  <p:clrMapOvr>
    <a:masterClrMapping/>
  </p:clrMapOvr>
  <p:transition advTm="62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      INFORMACIJSKA PISMENOST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hr-HR" dirty="0" smtClean="0"/>
              <a:t>Informacijska pismenost odnosi se na pristup, prepoznavanje, pronalaženje, vrednovanje, odabir, organizaciju i višestruko korištenje informacija što uključuje organizaciju vlastitog učenja, samostalno učenje, e-učenje i </a:t>
            </a:r>
            <a:r>
              <a:rPr lang="hr-HR" dirty="0" err="1" smtClean="0"/>
              <a:t>cjeloživotno</a:t>
            </a:r>
            <a:r>
              <a:rPr lang="hr-HR" dirty="0" smtClean="0"/>
              <a:t> učenje. </a:t>
            </a:r>
          </a:p>
          <a:p>
            <a:pPr algn="just"/>
            <a:r>
              <a:rPr lang="hr-HR" dirty="0" smtClean="0"/>
              <a:t>Učenje je istraživačka aktivnost u novom informacijskom okruženju: televizija, film, CD, računalo / internet, mobitel.</a:t>
            </a:r>
          </a:p>
          <a:p>
            <a:pPr algn="just"/>
            <a:r>
              <a:rPr lang="hr-HR" dirty="0" smtClean="0"/>
              <a:t>Informacijska pismenost je knjižna, mrežna, digitalna, medijska, računalna i znanstvena.</a:t>
            </a:r>
          </a:p>
          <a:p>
            <a:pPr algn="just"/>
            <a:r>
              <a:rPr lang="hr-HR" dirty="0" smtClean="0"/>
              <a:t>Knjižnična se pismenost ostvaruje na primjeru nastavne jedinice kao istraživanje: koji izvor informacije koristiti, kako doći do informacije o nekoj temi ili pojmu.</a:t>
            </a:r>
          </a:p>
          <a:p>
            <a:pPr algn="just"/>
            <a:r>
              <a:rPr lang="hr-HR" dirty="0" smtClean="0"/>
              <a:t>Informacijska se pismenost razvija iz potrebe za znanjem, postavljanjem pitanja i hipoteze utemeljene na pitanjima, zaključnim informacijama nakon njihovog pretraživanja, vrednovanja i odabira te </a:t>
            </a:r>
            <a:r>
              <a:rPr lang="hr-HR" smtClean="0"/>
              <a:t>testiranjem hipoteze. </a:t>
            </a:r>
            <a:endParaRPr lang="hr-HR" dirty="0" smtClean="0"/>
          </a:p>
          <a:p>
            <a:pPr algn="just"/>
            <a:endParaRPr lang="hr-HR" dirty="0" smtClean="0"/>
          </a:p>
          <a:p>
            <a:pPr algn="just"/>
            <a:endParaRPr lang="hr-HR" dirty="0"/>
          </a:p>
        </p:txBody>
      </p:sp>
    </p:spTree>
  </p:cSld>
  <p:clrMapOvr>
    <a:masterClrMapping/>
  </p:clrMapOvr>
  <p:transition advTm="67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KORIŠTENJE INFORMACIJA ZBOG   USVAJANJA ZNANJA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Etape u korištenju informacija su: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                                      pronađi</a:t>
            </a:r>
          </a:p>
          <a:p>
            <a:pPr>
              <a:buNone/>
            </a:pPr>
            <a:r>
              <a:rPr lang="hr-HR" dirty="0" smtClean="0"/>
              <a:t>                                         odaberi</a:t>
            </a:r>
          </a:p>
          <a:p>
            <a:r>
              <a:rPr lang="hr-HR" dirty="0" smtClean="0"/>
              <a:t>INFORMACIJE              vrednuj</a:t>
            </a:r>
          </a:p>
          <a:p>
            <a:r>
              <a:rPr lang="hr-HR" dirty="0" smtClean="0"/>
              <a:t>                                      koristi</a:t>
            </a:r>
          </a:p>
          <a:p>
            <a:r>
              <a:rPr lang="hr-HR" dirty="0" smtClean="0"/>
              <a:t>                                      nauči</a:t>
            </a:r>
            <a:endParaRPr lang="hr-HR" dirty="0"/>
          </a:p>
        </p:txBody>
      </p:sp>
    </p:spTree>
  </p:cSld>
  <p:clrMapOvr>
    <a:masterClrMapping/>
  </p:clrMapOvr>
  <p:transition advTm="65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PRETRAŽIVANJE INFORMACIJA O KNJIGAMA U PROGRAMU ŠKOLSKE KNJIŽNICE METEL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“autor   naslov   nakladnik    anotacija     UDK    ISBN</a:t>
            </a:r>
          </a:p>
          <a:p>
            <a:r>
              <a:rPr lang="hr-HR" dirty="0" err="1" smtClean="0"/>
              <a:t>Redalica</a:t>
            </a:r>
            <a:r>
              <a:rPr lang="hr-HR" dirty="0" smtClean="0"/>
              <a:t> (autor)</a:t>
            </a:r>
          </a:p>
          <a:p>
            <a:r>
              <a:rPr lang="hr-HR" dirty="0" smtClean="0"/>
              <a:t>SUDETA, Đuro</a:t>
            </a:r>
          </a:p>
          <a:p>
            <a:r>
              <a:rPr lang="hr-HR" dirty="0" smtClean="0"/>
              <a:t>MOR: fantastična pripovijest; izbor iz poezije</a:t>
            </a:r>
          </a:p>
          <a:p>
            <a:r>
              <a:rPr lang="hr-HR" dirty="0" err="1" smtClean="0"/>
              <a:t>Ident.br</a:t>
            </a:r>
            <a:r>
              <a:rPr lang="hr-HR" dirty="0" smtClean="0"/>
              <a:t>. 799  </a:t>
            </a:r>
            <a:r>
              <a:rPr lang="hr-HR" dirty="0" err="1" smtClean="0"/>
              <a:t>Sign</a:t>
            </a:r>
            <a:r>
              <a:rPr lang="hr-HR" dirty="0" smtClean="0"/>
              <a:t>. O SUD m</a:t>
            </a:r>
          </a:p>
          <a:p>
            <a:r>
              <a:rPr lang="hr-HR" dirty="0" smtClean="0"/>
              <a:t>UDK oznaka: 821.163.42-821</a:t>
            </a:r>
          </a:p>
          <a:p>
            <a:r>
              <a:rPr lang="hr-HR" dirty="0" smtClean="0"/>
              <a:t>ISBN br. </a:t>
            </a:r>
            <a:r>
              <a:rPr lang="hr-HR" dirty="0" err="1" smtClean="0"/>
              <a:t>knj</a:t>
            </a:r>
            <a:r>
              <a:rPr lang="hr-HR" dirty="0" smtClean="0"/>
              <a:t>. 953-6178-70-2</a:t>
            </a:r>
          </a:p>
          <a:p>
            <a:r>
              <a:rPr lang="hr-HR" dirty="0" smtClean="0"/>
              <a:t>Zagreb: ABC naklada, 2001.-</a:t>
            </a:r>
          </a:p>
          <a:p>
            <a:r>
              <a:rPr lang="hr-HR" dirty="0" smtClean="0"/>
              <a:t>95 str. u boji / nas. Str.-</a:t>
            </a:r>
          </a:p>
          <a:p>
            <a:r>
              <a:rPr lang="hr-HR" dirty="0" smtClean="0"/>
              <a:t>Jezik: </a:t>
            </a:r>
            <a:r>
              <a:rPr lang="hr-HR" dirty="0" err="1" smtClean="0"/>
              <a:t>hrv</a:t>
            </a:r>
            <a:endParaRPr lang="hr-HR" dirty="0" smtClean="0"/>
          </a:p>
          <a:p>
            <a:r>
              <a:rPr lang="hr-HR" dirty="0" smtClean="0"/>
              <a:t>Anotacija (bilješka o djelu)</a:t>
            </a:r>
          </a:p>
          <a:p>
            <a:r>
              <a:rPr lang="hr-HR" dirty="0" smtClean="0"/>
              <a:t>Bogatstvo </a:t>
            </a:r>
            <a:r>
              <a:rPr lang="hr-HR" dirty="0" err="1" smtClean="0"/>
              <a:t>Sudetine</a:t>
            </a:r>
            <a:r>
              <a:rPr lang="hr-HR" dirty="0" smtClean="0"/>
              <a:t> mašte i izražajna snaga osobito se ističu u fantastičnoj priči “Mor”, gdje obrađuje temu nesretne ljubavi.”</a:t>
            </a:r>
          </a:p>
          <a:p>
            <a:r>
              <a:rPr lang="hr-HR" dirty="0" smtClean="0"/>
              <a:t>www.metel.hr </a:t>
            </a:r>
          </a:p>
          <a:p>
            <a:endParaRPr lang="hr-HR" dirty="0" smtClean="0"/>
          </a:p>
          <a:p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ransition advTm="60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ĐURO SUDETA, PJESNIK KRAJOLIKA I              DUŠE (1903.-1927.)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hr-HR" dirty="0" smtClean="0"/>
              <a:t>Đuro Sudeta rođen je kod Bjelovara, bio je učitelj i pisac. Autor je pjesničkih zbirki: Osamljenim stazama, Kućice u dolu i Suton, te fantastične proze Mor.</a:t>
            </a:r>
          </a:p>
        </p:txBody>
      </p:sp>
      <p:pic>
        <p:nvPicPr>
          <p:cNvPr id="1026" name="Picture 2" descr="C:\Users\korisnik\Pictures\Đuro Sudet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071810"/>
            <a:ext cx="2520000" cy="2520000"/>
          </a:xfrm>
          <a:prstGeom prst="rect">
            <a:avLst/>
          </a:prstGeom>
          <a:noFill/>
        </p:spPr>
      </p:pic>
    </p:spTree>
  </p:cSld>
  <p:clrMapOvr>
    <a:masterClrMapping/>
  </p:clrMapOvr>
  <p:transition advTm="79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NOVE KNJIGE U ŠKOLSKOJ KNJIŽNICI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hr-HR" dirty="0" smtClean="0"/>
              <a:t>U računalni program školske knjižnice </a:t>
            </a:r>
            <a:r>
              <a:rPr lang="hr-HR" dirty="0" err="1" smtClean="0"/>
              <a:t>Metel</a:t>
            </a:r>
            <a:r>
              <a:rPr lang="hr-HR" dirty="0" smtClean="0"/>
              <a:t> početkom drugog polugodišta uvedene su nove knjige nabavljene sredstvima škole, pet primjeraka po naslovu:</a:t>
            </a:r>
          </a:p>
          <a:p>
            <a:pPr algn="just"/>
            <a:r>
              <a:rPr lang="hr-HR" dirty="0" smtClean="0"/>
              <a:t>Zvonimir </a:t>
            </a:r>
            <a:r>
              <a:rPr lang="hr-HR" dirty="0" err="1" smtClean="0"/>
              <a:t>Balog</a:t>
            </a:r>
            <a:r>
              <a:rPr lang="hr-HR" dirty="0" smtClean="0"/>
              <a:t>: Male priče o velikim slovima</a:t>
            </a:r>
          </a:p>
          <a:p>
            <a:pPr algn="just"/>
            <a:r>
              <a:rPr lang="hr-HR" dirty="0" smtClean="0"/>
              <a:t>Ratko </a:t>
            </a:r>
            <a:r>
              <a:rPr lang="hr-HR" dirty="0" err="1" smtClean="0"/>
              <a:t>Zvrko</a:t>
            </a:r>
            <a:r>
              <a:rPr lang="hr-HR" dirty="0" smtClean="0"/>
              <a:t>: Grga Čvarak</a:t>
            </a:r>
          </a:p>
          <a:p>
            <a:pPr algn="just"/>
            <a:r>
              <a:rPr lang="hr-HR" dirty="0" smtClean="0"/>
              <a:t>Charles </a:t>
            </a:r>
            <a:r>
              <a:rPr lang="hr-HR" dirty="0" err="1" smtClean="0"/>
              <a:t>Perrault</a:t>
            </a:r>
            <a:r>
              <a:rPr lang="hr-HR" dirty="0" smtClean="0"/>
              <a:t>: Bajke</a:t>
            </a:r>
          </a:p>
          <a:p>
            <a:pPr algn="just"/>
            <a:r>
              <a:rPr lang="hr-HR" dirty="0" smtClean="0"/>
              <a:t>Ivana </a:t>
            </a:r>
            <a:r>
              <a:rPr lang="hr-HR" dirty="0" err="1" smtClean="0"/>
              <a:t>B.Mažuranić</a:t>
            </a:r>
            <a:r>
              <a:rPr lang="hr-HR" dirty="0" smtClean="0"/>
              <a:t>: Čudnovate zgode šegrta Hlapića</a:t>
            </a:r>
          </a:p>
          <a:p>
            <a:pPr algn="just"/>
            <a:r>
              <a:rPr lang="hr-HR" dirty="0" smtClean="0"/>
              <a:t>Mato Lovrak: Družba Pere Kvržice</a:t>
            </a:r>
          </a:p>
          <a:p>
            <a:pPr algn="just"/>
            <a:r>
              <a:rPr lang="hr-HR" dirty="0" smtClean="0"/>
              <a:t>Aleksandar </a:t>
            </a:r>
            <a:r>
              <a:rPr lang="hr-HR" dirty="0" err="1" smtClean="0"/>
              <a:t>S.Puškin</a:t>
            </a:r>
            <a:r>
              <a:rPr lang="hr-HR" dirty="0" smtClean="0"/>
              <a:t>: Bajka o ribaru i ribici</a:t>
            </a:r>
          </a:p>
          <a:p>
            <a:pPr algn="just"/>
            <a:r>
              <a:rPr lang="hr-HR" dirty="0" smtClean="0"/>
              <a:t>Miro Gavran: Zaljubljen do ušiju</a:t>
            </a:r>
          </a:p>
          <a:p>
            <a:pPr algn="just"/>
            <a:r>
              <a:rPr lang="hr-HR" dirty="0" smtClean="0"/>
              <a:t>August Šenoa: Povjestice</a:t>
            </a:r>
          </a:p>
          <a:p>
            <a:pPr algn="just"/>
            <a:r>
              <a:rPr lang="hr-HR" dirty="0" smtClean="0"/>
              <a:t>Stjepan </a:t>
            </a:r>
            <a:r>
              <a:rPr lang="hr-HR" dirty="0" err="1" smtClean="0"/>
              <a:t>Tomaš</a:t>
            </a:r>
            <a:r>
              <a:rPr lang="hr-HR" dirty="0" smtClean="0"/>
              <a:t>: Moj tata spava s anđelima</a:t>
            </a:r>
          </a:p>
          <a:p>
            <a:pPr algn="just"/>
            <a:r>
              <a:rPr lang="hr-HR" dirty="0" err="1" smtClean="0"/>
              <a:t>Sue</a:t>
            </a:r>
            <a:r>
              <a:rPr lang="hr-HR" dirty="0" smtClean="0"/>
              <a:t> </a:t>
            </a:r>
            <a:r>
              <a:rPr lang="hr-HR" dirty="0" err="1" smtClean="0"/>
              <a:t>Townsend</a:t>
            </a:r>
            <a:r>
              <a:rPr lang="hr-HR" dirty="0" smtClean="0"/>
              <a:t>: Tajni dnevnik Adriana </a:t>
            </a:r>
            <a:r>
              <a:rPr lang="hr-HR" dirty="0" err="1" smtClean="0"/>
              <a:t>Molea</a:t>
            </a:r>
            <a:endParaRPr lang="hr-HR" dirty="0" smtClean="0"/>
          </a:p>
          <a:p>
            <a:pPr algn="just"/>
            <a:r>
              <a:rPr lang="hr-HR" dirty="0" smtClean="0"/>
              <a:t>Dragutin Tadijanović: Srebrne svirale </a:t>
            </a:r>
          </a:p>
          <a:p>
            <a:pPr algn="just"/>
            <a:endParaRPr lang="hr-HR" dirty="0" smtClean="0"/>
          </a:p>
          <a:p>
            <a:pPr algn="just"/>
            <a:endParaRPr lang="hr-HR" dirty="0" smtClean="0"/>
          </a:p>
          <a:p>
            <a:pPr algn="just"/>
            <a:r>
              <a:rPr lang="hr-HR" dirty="0" smtClean="0"/>
              <a:t>  </a:t>
            </a:r>
            <a:endParaRPr lang="hr-HR" dirty="0"/>
          </a:p>
        </p:txBody>
      </p:sp>
    </p:spTree>
  </p:cSld>
  <p:clrMapOvr>
    <a:masterClrMapping/>
  </p:clrMapOvr>
  <p:transition advTm="65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IZLOŽBA NOVIH KNJIGA U KNJIŽNICI</a:t>
            </a:r>
            <a:endParaRPr lang="hr-HR" dirty="0"/>
          </a:p>
        </p:txBody>
      </p:sp>
      <p:pic>
        <p:nvPicPr>
          <p:cNvPr id="1026" name="Picture 2" descr="C:\Users\korisnik\Pictures\2016-02-04\00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7005" y="1219200"/>
            <a:ext cx="2969989" cy="4937125"/>
          </a:xfrm>
          <a:prstGeom prst="rect">
            <a:avLst/>
          </a:prstGeom>
          <a:noFill/>
        </p:spPr>
      </p:pic>
    </p:spTree>
  </p:cSld>
  <p:clrMapOvr>
    <a:masterClrMapping/>
  </p:clrMapOvr>
  <p:transition advTm="577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n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zvorni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zvorni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415</TotalTime>
  <Words>1616</Words>
  <Application>Microsoft Office PowerPoint</Application>
  <PresentationFormat>Prikaz na zaslonu (4:3)</PresentationFormat>
  <Paragraphs>217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27</vt:i4>
      </vt:variant>
    </vt:vector>
  </HeadingPairs>
  <TitlesOfParts>
    <vt:vector size="28" baseType="lpstr">
      <vt:lpstr>Izvorni</vt:lpstr>
      <vt:lpstr>ISTRAŽIVANJE INFORMACIJA NA INTERNETU </vt:lpstr>
      <vt:lpstr>              IZVORI INFORMACIJA</vt:lpstr>
      <vt:lpstr>INTERNET ZA SAMOSTALNO I TIMSKO       ISTRAŽIVANJE INFORMACIJA</vt:lpstr>
      <vt:lpstr>      INFORMACIJSKA PISMENOST</vt:lpstr>
      <vt:lpstr>KORIŠTENJE INFORMACIJA ZBOG   USVAJANJA ZNANJA</vt:lpstr>
      <vt:lpstr>PRETRAŽIVANJE INFORMACIJA O KNJIGAMA U PROGRAMU ŠKOLSKE KNJIŽNICE METEL </vt:lpstr>
      <vt:lpstr>ĐURO SUDETA, PJESNIK KRAJOLIKA I              DUŠE (1903.-1927.)</vt:lpstr>
      <vt:lpstr>NOVE KNJIGE U ŠKOLSKOJ KNJIŽNICI</vt:lpstr>
      <vt:lpstr>IZLOŽBA NOVIH KNJIGA U KNJIŽNICI</vt:lpstr>
      <vt:lpstr>NOVO RAČUNALO U KNJIŽNICI</vt:lpstr>
      <vt:lpstr>       KOMPJUTOR ZA UČENIKE</vt:lpstr>
      <vt:lpstr>             CARNET E-LEKTIRE</vt:lpstr>
      <vt:lpstr>    LEKTIRA ZA OSNOVNU ŠKOLU</vt:lpstr>
      <vt:lpstr>      LEKTIRA ZA 6.RAZRED</vt:lpstr>
      <vt:lpstr>       LEKTIRA ZA 7.RAZRED  </vt:lpstr>
      <vt:lpstr>       LEKTIRA ZA 8.RAZRED</vt:lpstr>
      <vt:lpstr>       E-KNJIGE NA INTERNETU</vt:lpstr>
      <vt:lpstr>KGZ / KATALOG KNJIŽNICA GRADA  ZAGREBA</vt:lpstr>
      <vt:lpstr>ANOTACIJA /KRATKA BILJEŠKA O DJELU “DNEVNIK ANNE FRANK”</vt:lpstr>
      <vt:lpstr>   ANNE FRANK PIŠE SVOJ DNEVNIK</vt:lpstr>
      <vt:lpstr>                       INTERNET</vt:lpstr>
      <vt:lpstr>                         WEB</vt:lpstr>
      <vt:lpstr>   DOMENE I ADRESE NA INTERNETU</vt:lpstr>
      <vt:lpstr>PREGLEDNICI NA WEBU / BROWSERS</vt:lpstr>
      <vt:lpstr>TRAŽILICE INFORMACIJA NA INTERNETU</vt:lpstr>
      <vt:lpstr>INFORMACIJSKA PISMENOST / VREDNOVANJE INFORMACIJA</vt:lpstr>
      <vt:lpstr>    LITERATURA / 0N-LINE IZVORI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PRETRAŽIVANJE I VREDNOVANJE INFORMACIJA NA INTERNETU</dc:title>
  <dc:creator>korisnik</dc:creator>
  <cp:lastModifiedBy>korisnik</cp:lastModifiedBy>
  <cp:revision>260</cp:revision>
  <dcterms:created xsi:type="dcterms:W3CDTF">2016-02-01T10:55:11Z</dcterms:created>
  <dcterms:modified xsi:type="dcterms:W3CDTF">2016-02-08T11:35:38Z</dcterms:modified>
</cp:coreProperties>
</file>