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sldIdLst>
    <p:sldId id="256" r:id="rId2"/>
    <p:sldId id="274" r:id="rId3"/>
    <p:sldId id="257" r:id="rId4"/>
    <p:sldId id="275" r:id="rId5"/>
    <p:sldId id="261" r:id="rId6"/>
    <p:sldId id="262" r:id="rId7"/>
    <p:sldId id="263" r:id="rId8"/>
    <p:sldId id="291" r:id="rId9"/>
    <p:sldId id="264" r:id="rId10"/>
    <p:sldId id="265" r:id="rId11"/>
    <p:sldId id="266" r:id="rId12"/>
    <p:sldId id="267" r:id="rId13"/>
    <p:sldId id="268" r:id="rId14"/>
    <p:sldId id="269" r:id="rId15"/>
    <p:sldId id="270" r:id="rId16"/>
    <p:sldId id="281" r:id="rId17"/>
    <p:sldId id="282" r:id="rId18"/>
    <p:sldId id="286" r:id="rId19"/>
    <p:sldId id="271" r:id="rId20"/>
    <p:sldId id="272" r:id="rId21"/>
    <p:sldId id="273" r:id="rId22"/>
    <p:sldId id="276" r:id="rId23"/>
    <p:sldId id="277" r:id="rId24"/>
    <p:sldId id="280" r:id="rId25"/>
    <p:sldId id="278" r:id="rId26"/>
    <p:sldId id="279" r:id="rId27"/>
    <p:sldId id="285" r:id="rId28"/>
    <p:sldId id="292" r:id="rId29"/>
    <p:sldId id="287" r:id="rId30"/>
    <p:sldId id="288" r:id="rId31"/>
    <p:sldId id="290" r:id="rId32"/>
    <p:sldId id="294" r:id="rId33"/>
    <p:sldId id="293" r:id="rId34"/>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0" d="100"/>
          <a:sy n="50" d="100"/>
        </p:scale>
        <p:origin x="-1253"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sp>
        <p:nvSpPr>
          <p:cNvPr id="8" name="Pravokutnik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avni poveznik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Naslov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hr-HR" smtClean="0"/>
              <a:t>Kliknite da biste uredili stil naslova matrice</a:t>
            </a:r>
            <a:endParaRPr kumimoji="0" lang="en-US"/>
          </a:p>
        </p:txBody>
      </p:sp>
      <p:sp>
        <p:nvSpPr>
          <p:cNvPr id="25" name="Podnaslov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r-HR" smtClean="0"/>
              <a:t>Kliknite da biste uredili stil podnaslova matrice</a:t>
            </a:r>
            <a:endParaRPr kumimoji="0" lang="en-US"/>
          </a:p>
        </p:txBody>
      </p:sp>
      <p:sp>
        <p:nvSpPr>
          <p:cNvPr id="31" name="Rezervirano mjesto datuma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495C0E33-8E14-4334-B23B-D11C8EE4B4FD}" type="datetimeFigureOut">
              <a:rPr lang="sr-Latn-CS" smtClean="0"/>
              <a:pPr/>
              <a:t>6.11.2015</a:t>
            </a:fld>
            <a:endParaRPr lang="hr-HR"/>
          </a:p>
        </p:txBody>
      </p:sp>
      <p:sp>
        <p:nvSpPr>
          <p:cNvPr id="18" name="Rezervirano mjesto podnožja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hr-HR"/>
          </a:p>
        </p:txBody>
      </p:sp>
      <p:sp>
        <p:nvSpPr>
          <p:cNvPr id="29" name="Rezervirano mjesto broja slajda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C0A8E09D-7138-4B34-96EE-E5D541F5E412}"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p:txBody>
          <a:bodyPr vert="eaVert"/>
          <a:lstStyle>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fld id="{495C0E33-8E14-4334-B23B-D11C8EE4B4FD}" type="datetimeFigureOut">
              <a:rPr lang="sr-Latn-CS" smtClean="0"/>
              <a:pPr/>
              <a:t>6.11.2015</a:t>
            </a:fld>
            <a:endParaRPr lang="hr-HR"/>
          </a:p>
        </p:txBody>
      </p:sp>
      <p:sp>
        <p:nvSpPr>
          <p:cNvPr id="5" name="Rezervirano mjesto podnožja 4"/>
          <p:cNvSpPr>
            <a:spLocks noGrp="1"/>
          </p:cNvSpPr>
          <p:nvPr>
            <p:ph type="ftr" sz="quarter" idx="11"/>
          </p:nvPr>
        </p:nvSpPr>
        <p:spPr/>
        <p:txBody>
          <a:bodyPr/>
          <a:lstStyle>
            <a:extLst/>
          </a:lstStyle>
          <a:p>
            <a:endParaRPr lang="hr-HR"/>
          </a:p>
        </p:txBody>
      </p:sp>
      <p:sp>
        <p:nvSpPr>
          <p:cNvPr id="6" name="Rezervirano mjesto broja slajda 5"/>
          <p:cNvSpPr>
            <a:spLocks noGrp="1"/>
          </p:cNvSpPr>
          <p:nvPr>
            <p:ph type="sldNum" sz="quarter" idx="12"/>
          </p:nvPr>
        </p:nvSpPr>
        <p:spPr/>
        <p:txBody>
          <a:bodyPr/>
          <a:lstStyle>
            <a:extLst/>
          </a:lstStyle>
          <a:p>
            <a:fld id="{C0A8E09D-7138-4B34-96EE-E5D541F5E412}"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553200" y="274955"/>
            <a:ext cx="1524000" cy="5851525"/>
          </a:xfrm>
        </p:spPr>
        <p:txBody>
          <a:bodyPr vert="eaVert" anchor="t"/>
          <a:lstStyle>
            <a:extLst/>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a:xfrm>
            <a:off x="457200" y="274642"/>
            <a:ext cx="6019800" cy="5851525"/>
          </a:xfrm>
        </p:spPr>
        <p:txBody>
          <a:bodyPr vert="eaVert"/>
          <a:lstStyle>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a:xfrm>
            <a:off x="4242816" y="6557946"/>
            <a:ext cx="2002464" cy="226902"/>
          </a:xfrm>
        </p:spPr>
        <p:txBody>
          <a:bodyPr/>
          <a:lstStyle>
            <a:extLst/>
          </a:lstStyle>
          <a:p>
            <a:fld id="{495C0E33-8E14-4334-B23B-D11C8EE4B4FD}" type="datetimeFigureOut">
              <a:rPr lang="sr-Latn-CS" smtClean="0"/>
              <a:pPr/>
              <a:t>6.11.2015</a:t>
            </a:fld>
            <a:endParaRPr lang="hr-HR"/>
          </a:p>
        </p:txBody>
      </p:sp>
      <p:sp>
        <p:nvSpPr>
          <p:cNvPr id="5" name="Rezervirano mjesto podnožja 4"/>
          <p:cNvSpPr>
            <a:spLocks noGrp="1"/>
          </p:cNvSpPr>
          <p:nvPr>
            <p:ph type="ftr" sz="quarter" idx="11"/>
          </p:nvPr>
        </p:nvSpPr>
        <p:spPr>
          <a:xfrm>
            <a:off x="457200" y="6556248"/>
            <a:ext cx="3657600" cy="228600"/>
          </a:xfrm>
        </p:spPr>
        <p:txBody>
          <a:bodyPr/>
          <a:lstStyle>
            <a:extLst/>
          </a:lstStyle>
          <a:p>
            <a:endParaRPr lang="hr-HR"/>
          </a:p>
        </p:txBody>
      </p:sp>
      <p:sp>
        <p:nvSpPr>
          <p:cNvPr id="6" name="Rezervirano mjesto broja slajda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C0A8E09D-7138-4B34-96EE-E5D541F5E412}"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hr-HR" smtClean="0"/>
              <a:t>Kliknite da biste uredili stil naslova matrice</a:t>
            </a:r>
            <a:endParaRPr kumimoji="0" lang="en-US"/>
          </a:p>
        </p:txBody>
      </p:sp>
      <p:sp>
        <p:nvSpPr>
          <p:cNvPr id="3" name="Rezervirano mjesto sadržaja 2"/>
          <p:cNvSpPr>
            <a:spLocks noGrp="1"/>
          </p:cNvSpPr>
          <p:nvPr>
            <p:ph idx="1"/>
          </p:nvPr>
        </p:nvSpPr>
        <p:spPr/>
        <p:txBody>
          <a:bodyPr/>
          <a:lstStyle>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fld id="{495C0E33-8E14-4334-B23B-D11C8EE4B4FD}" type="datetimeFigureOut">
              <a:rPr lang="sr-Latn-CS" smtClean="0"/>
              <a:pPr/>
              <a:t>6.11.2015</a:t>
            </a:fld>
            <a:endParaRPr lang="hr-HR"/>
          </a:p>
        </p:txBody>
      </p:sp>
      <p:sp>
        <p:nvSpPr>
          <p:cNvPr id="5" name="Rezervirano mjesto podnožja 4"/>
          <p:cNvSpPr>
            <a:spLocks noGrp="1"/>
          </p:cNvSpPr>
          <p:nvPr>
            <p:ph type="ftr" sz="quarter" idx="11"/>
          </p:nvPr>
        </p:nvSpPr>
        <p:spPr/>
        <p:txBody>
          <a:bodyPr/>
          <a:lstStyle>
            <a:extLst/>
          </a:lstStyle>
          <a:p>
            <a:endParaRPr lang="hr-HR"/>
          </a:p>
        </p:txBody>
      </p:sp>
      <p:sp>
        <p:nvSpPr>
          <p:cNvPr id="6" name="Rezervirano mjesto broja slajda 5"/>
          <p:cNvSpPr>
            <a:spLocks noGrp="1"/>
          </p:cNvSpPr>
          <p:nvPr>
            <p:ph type="sldNum" sz="quarter" idx="12"/>
          </p:nvPr>
        </p:nvSpPr>
        <p:spPr/>
        <p:txBody>
          <a:bodyPr/>
          <a:lstStyle>
            <a:extLst/>
          </a:lstStyle>
          <a:p>
            <a:fld id="{C0A8E09D-7138-4B34-96EE-E5D541F5E412}"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hr-HR" smtClean="0"/>
              <a:t>Kliknite da biste uredili stil naslova matrice</a:t>
            </a:r>
            <a:endParaRPr kumimoji="0" lang="en-US"/>
          </a:p>
        </p:txBody>
      </p:sp>
      <p:sp>
        <p:nvSpPr>
          <p:cNvPr id="3" name="Rezervirano mjesto teksta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r-HR" smtClean="0"/>
              <a:t>Kliknite da biste uredili stilove teksta matrice</a:t>
            </a:r>
          </a:p>
        </p:txBody>
      </p:sp>
      <p:sp>
        <p:nvSpPr>
          <p:cNvPr id="4" name="Rezervirano mjesto datuma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95C0E33-8E14-4334-B23B-D11C8EE4B4FD}" type="datetimeFigureOut">
              <a:rPr lang="sr-Latn-CS" smtClean="0"/>
              <a:pPr/>
              <a:t>6.11.2015</a:t>
            </a:fld>
            <a:endParaRPr lang="hr-HR"/>
          </a:p>
        </p:txBody>
      </p:sp>
      <p:sp>
        <p:nvSpPr>
          <p:cNvPr id="5" name="Rezervirano mjesto podnožja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hr-HR"/>
          </a:p>
        </p:txBody>
      </p:sp>
      <p:sp>
        <p:nvSpPr>
          <p:cNvPr id="6" name="Rezervirano mjesto broja slajda 5"/>
          <p:cNvSpPr>
            <a:spLocks noGrp="1"/>
          </p:cNvSpPr>
          <p:nvPr>
            <p:ph type="sldNum" sz="quarter" idx="12"/>
          </p:nvPr>
        </p:nvSpPr>
        <p:spPr>
          <a:xfrm>
            <a:off x="6733952" y="6555112"/>
            <a:ext cx="588336" cy="228600"/>
          </a:xfrm>
        </p:spPr>
        <p:txBody>
          <a:bodyPr/>
          <a:lstStyle>
            <a:extLst/>
          </a:lstStyle>
          <a:p>
            <a:fld id="{C0A8E09D-7138-4B34-96EE-E5D541F5E412}" type="slidenum">
              <a:rPr lang="hr-HR" smtClean="0"/>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a:xfrm>
            <a:off x="457200" y="320040"/>
            <a:ext cx="7242048" cy="1143000"/>
          </a:xfrm>
        </p:spPr>
        <p:txBody>
          <a:bodyPr/>
          <a:lstStyle>
            <a:extLst/>
          </a:lstStyle>
          <a:p>
            <a:r>
              <a:rPr kumimoji="0" lang="hr-HR" smtClean="0"/>
              <a:t>Kliknite da biste uredili stil naslova matrice</a:t>
            </a:r>
            <a:endParaRPr kumimoji="0" lang="en-US"/>
          </a:p>
        </p:txBody>
      </p:sp>
      <p:sp>
        <p:nvSpPr>
          <p:cNvPr id="3" name="Rezervirano mjesto sadržaja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sadržaja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p:txBody>
          <a:bodyPr/>
          <a:lstStyle>
            <a:extLst/>
          </a:lstStyle>
          <a:p>
            <a:fld id="{495C0E33-8E14-4334-B23B-D11C8EE4B4FD}" type="datetimeFigureOut">
              <a:rPr lang="sr-Latn-CS" smtClean="0"/>
              <a:pPr/>
              <a:t>6.11.2015</a:t>
            </a:fld>
            <a:endParaRPr lang="hr-HR"/>
          </a:p>
        </p:txBody>
      </p:sp>
      <p:sp>
        <p:nvSpPr>
          <p:cNvPr id="6" name="Rezervirano mjesto podnožja 5"/>
          <p:cNvSpPr>
            <a:spLocks noGrp="1"/>
          </p:cNvSpPr>
          <p:nvPr>
            <p:ph type="ftr" sz="quarter" idx="11"/>
          </p:nvPr>
        </p:nvSpPr>
        <p:spPr/>
        <p:txBody>
          <a:bodyPr/>
          <a:lstStyle>
            <a:extLst/>
          </a:lstStyle>
          <a:p>
            <a:endParaRPr lang="hr-HR"/>
          </a:p>
        </p:txBody>
      </p:sp>
      <p:sp>
        <p:nvSpPr>
          <p:cNvPr id="7" name="Rezervirano mjesto broja slajda 6"/>
          <p:cNvSpPr>
            <a:spLocks noGrp="1"/>
          </p:cNvSpPr>
          <p:nvPr>
            <p:ph type="sldNum" sz="quarter" idx="12"/>
          </p:nvPr>
        </p:nvSpPr>
        <p:spPr/>
        <p:txBody>
          <a:bodyPr/>
          <a:lstStyle>
            <a:extLst/>
          </a:lstStyle>
          <a:p>
            <a:fld id="{C0A8E09D-7138-4B34-96EE-E5D541F5E412}"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457200" y="320040"/>
            <a:ext cx="7242048" cy="1143000"/>
          </a:xfrm>
        </p:spPr>
        <p:txBody>
          <a:bodyPr anchor="b"/>
          <a:lstStyle>
            <a:lvl1pPr>
              <a:defRPr/>
            </a:lvl1pPr>
            <a:extLst/>
          </a:lstStyle>
          <a:p>
            <a:r>
              <a:rPr kumimoji="0" lang="hr-HR" smtClean="0"/>
              <a:t>Kliknite da biste uredili stil naslova matrice</a:t>
            </a:r>
            <a:endParaRPr kumimoji="0" lang="en-US"/>
          </a:p>
        </p:txBody>
      </p:sp>
      <p:sp>
        <p:nvSpPr>
          <p:cNvPr id="3" name="Rezervirano mjesto teksta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r-HR" smtClean="0"/>
              <a:t>Kliknite da biste uredili stilove teksta matrice</a:t>
            </a:r>
          </a:p>
        </p:txBody>
      </p:sp>
      <p:sp>
        <p:nvSpPr>
          <p:cNvPr id="4" name="Rezervirano mjesto teksta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r-HR" smtClean="0"/>
              <a:t>Kliknite da biste uredili stilove teksta matrice</a:t>
            </a:r>
          </a:p>
        </p:txBody>
      </p:sp>
      <p:sp>
        <p:nvSpPr>
          <p:cNvPr id="5" name="Rezervirano mjesto sadržaja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6" name="Rezervirano mjesto sadržaja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7" name="Rezervirano mjesto datuma 6"/>
          <p:cNvSpPr>
            <a:spLocks noGrp="1"/>
          </p:cNvSpPr>
          <p:nvPr>
            <p:ph type="dt" sz="half" idx="10"/>
          </p:nvPr>
        </p:nvSpPr>
        <p:spPr/>
        <p:txBody>
          <a:bodyPr/>
          <a:lstStyle>
            <a:extLst/>
          </a:lstStyle>
          <a:p>
            <a:fld id="{495C0E33-8E14-4334-B23B-D11C8EE4B4FD}" type="datetimeFigureOut">
              <a:rPr lang="sr-Latn-CS" smtClean="0"/>
              <a:pPr/>
              <a:t>6.11.2015</a:t>
            </a:fld>
            <a:endParaRPr lang="hr-HR"/>
          </a:p>
        </p:txBody>
      </p:sp>
      <p:sp>
        <p:nvSpPr>
          <p:cNvPr id="8" name="Rezervirano mjesto podnožja 7"/>
          <p:cNvSpPr>
            <a:spLocks noGrp="1"/>
          </p:cNvSpPr>
          <p:nvPr>
            <p:ph type="ftr" sz="quarter" idx="11"/>
          </p:nvPr>
        </p:nvSpPr>
        <p:spPr/>
        <p:txBody>
          <a:bodyPr/>
          <a:lstStyle>
            <a:extLst/>
          </a:lstStyle>
          <a:p>
            <a:endParaRPr lang="hr-HR"/>
          </a:p>
        </p:txBody>
      </p:sp>
      <p:sp>
        <p:nvSpPr>
          <p:cNvPr id="9" name="Rezervirano mjesto broja slajda 8"/>
          <p:cNvSpPr>
            <a:spLocks noGrp="1"/>
          </p:cNvSpPr>
          <p:nvPr>
            <p:ph type="sldNum" sz="quarter" idx="12"/>
          </p:nvPr>
        </p:nvSpPr>
        <p:spPr/>
        <p:txBody>
          <a:bodyPr/>
          <a:lstStyle>
            <a:extLst/>
          </a:lstStyle>
          <a:p>
            <a:fld id="{C0A8E09D-7138-4B34-96EE-E5D541F5E412}"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457200" y="320040"/>
            <a:ext cx="7242048" cy="1143000"/>
          </a:xfrm>
        </p:spPr>
        <p:txBody>
          <a:bodyPr/>
          <a:lstStyle>
            <a:extLst/>
          </a:lstStyle>
          <a:p>
            <a:r>
              <a:rPr kumimoji="0" lang="hr-HR" smtClean="0"/>
              <a:t>Kliknite da biste uredili stil naslova matrice</a:t>
            </a:r>
            <a:endParaRPr kumimoji="0" lang="en-US"/>
          </a:p>
        </p:txBody>
      </p:sp>
      <p:sp>
        <p:nvSpPr>
          <p:cNvPr id="3" name="Rezervirano mjesto datuma 2"/>
          <p:cNvSpPr>
            <a:spLocks noGrp="1"/>
          </p:cNvSpPr>
          <p:nvPr>
            <p:ph type="dt" sz="half" idx="10"/>
          </p:nvPr>
        </p:nvSpPr>
        <p:spPr/>
        <p:txBody>
          <a:bodyPr/>
          <a:lstStyle>
            <a:extLst/>
          </a:lstStyle>
          <a:p>
            <a:fld id="{495C0E33-8E14-4334-B23B-D11C8EE4B4FD}" type="datetimeFigureOut">
              <a:rPr lang="sr-Latn-CS" smtClean="0"/>
              <a:pPr/>
              <a:t>6.11.2015</a:t>
            </a:fld>
            <a:endParaRPr lang="hr-HR"/>
          </a:p>
        </p:txBody>
      </p:sp>
      <p:sp>
        <p:nvSpPr>
          <p:cNvPr id="4" name="Rezervirano mjesto podnožja 3"/>
          <p:cNvSpPr>
            <a:spLocks noGrp="1"/>
          </p:cNvSpPr>
          <p:nvPr>
            <p:ph type="ftr" sz="quarter" idx="11"/>
          </p:nvPr>
        </p:nvSpPr>
        <p:spPr/>
        <p:txBody>
          <a:bodyPr/>
          <a:lstStyle>
            <a:extLst/>
          </a:lstStyle>
          <a:p>
            <a:endParaRPr lang="hr-HR"/>
          </a:p>
        </p:txBody>
      </p:sp>
      <p:sp>
        <p:nvSpPr>
          <p:cNvPr id="5" name="Rezervirano mjesto broja slajda 4"/>
          <p:cNvSpPr>
            <a:spLocks noGrp="1"/>
          </p:cNvSpPr>
          <p:nvPr>
            <p:ph type="sldNum" sz="quarter" idx="12"/>
          </p:nvPr>
        </p:nvSpPr>
        <p:spPr/>
        <p:txBody>
          <a:bodyPr/>
          <a:lstStyle>
            <a:extLst/>
          </a:lstStyle>
          <a:p>
            <a:fld id="{C0A8E09D-7138-4B34-96EE-E5D541F5E412}"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lvl1pPr>
              <a:defRPr>
                <a:solidFill>
                  <a:schemeClr val="tx2"/>
                </a:solidFill>
              </a:defRPr>
            </a:lvl1pPr>
            <a:extLst/>
          </a:lstStyle>
          <a:p>
            <a:fld id="{495C0E33-8E14-4334-B23B-D11C8EE4B4FD}" type="datetimeFigureOut">
              <a:rPr lang="sr-Latn-CS" smtClean="0"/>
              <a:pPr/>
              <a:t>6.11.2015</a:t>
            </a:fld>
            <a:endParaRPr lang="hr-HR"/>
          </a:p>
        </p:txBody>
      </p:sp>
      <p:sp>
        <p:nvSpPr>
          <p:cNvPr id="3" name="Rezervirano mjesto podnožja 2"/>
          <p:cNvSpPr>
            <a:spLocks noGrp="1"/>
          </p:cNvSpPr>
          <p:nvPr>
            <p:ph type="ftr" sz="quarter" idx="11"/>
          </p:nvPr>
        </p:nvSpPr>
        <p:spPr/>
        <p:txBody>
          <a:bodyPr/>
          <a:lstStyle>
            <a:lvl1pPr>
              <a:defRPr>
                <a:solidFill>
                  <a:schemeClr val="tx2"/>
                </a:solidFill>
              </a:defRPr>
            </a:lvl1pPr>
            <a:extLst/>
          </a:lstStyle>
          <a:p>
            <a:endParaRPr lang="hr-HR"/>
          </a:p>
        </p:txBody>
      </p:sp>
      <p:sp>
        <p:nvSpPr>
          <p:cNvPr id="4" name="Rezervirano mjesto broja slajda 3"/>
          <p:cNvSpPr>
            <a:spLocks noGrp="1"/>
          </p:cNvSpPr>
          <p:nvPr>
            <p:ph type="sldNum" sz="quarter" idx="12"/>
          </p:nvPr>
        </p:nvSpPr>
        <p:spPr/>
        <p:txBody>
          <a:bodyPr/>
          <a:lstStyle>
            <a:extLst/>
          </a:lstStyle>
          <a:p>
            <a:fld id="{C0A8E09D-7138-4B34-96EE-E5D541F5E412}"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hr-HR" smtClean="0"/>
              <a:t>Kliknite da biste uredili stil naslova matrice</a:t>
            </a:r>
            <a:endParaRPr kumimoji="0" lang="en-US"/>
          </a:p>
        </p:txBody>
      </p:sp>
      <p:sp>
        <p:nvSpPr>
          <p:cNvPr id="3" name="Rezervirano mjesto teksta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hr-HR" smtClean="0"/>
              <a:t>Kliknite da biste uredili stilove teksta matrice</a:t>
            </a:r>
          </a:p>
        </p:txBody>
      </p:sp>
      <p:sp>
        <p:nvSpPr>
          <p:cNvPr id="4" name="Rezervirano mjesto sadržaja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p:txBody>
          <a:bodyPr/>
          <a:lstStyle>
            <a:extLst/>
          </a:lstStyle>
          <a:p>
            <a:fld id="{495C0E33-8E14-4334-B23B-D11C8EE4B4FD}" type="datetimeFigureOut">
              <a:rPr lang="sr-Latn-CS" smtClean="0"/>
              <a:pPr/>
              <a:t>6.11.2015</a:t>
            </a:fld>
            <a:endParaRPr lang="hr-HR"/>
          </a:p>
        </p:txBody>
      </p:sp>
      <p:sp>
        <p:nvSpPr>
          <p:cNvPr id="6" name="Rezervirano mjesto podnožja 5"/>
          <p:cNvSpPr>
            <a:spLocks noGrp="1"/>
          </p:cNvSpPr>
          <p:nvPr>
            <p:ph type="ftr" sz="quarter" idx="11"/>
          </p:nvPr>
        </p:nvSpPr>
        <p:spPr/>
        <p:txBody>
          <a:bodyPr/>
          <a:lstStyle>
            <a:extLst/>
          </a:lstStyle>
          <a:p>
            <a:endParaRPr lang="hr-HR"/>
          </a:p>
        </p:txBody>
      </p:sp>
      <p:sp>
        <p:nvSpPr>
          <p:cNvPr id="7" name="Rezervirano mjesto broja slajda 6"/>
          <p:cNvSpPr>
            <a:spLocks noGrp="1"/>
          </p:cNvSpPr>
          <p:nvPr>
            <p:ph type="sldNum" sz="quarter" idx="12"/>
          </p:nvPr>
        </p:nvSpPr>
        <p:spPr/>
        <p:txBody>
          <a:bodyPr/>
          <a:lstStyle>
            <a:extLst/>
          </a:lstStyle>
          <a:p>
            <a:fld id="{C0A8E09D-7138-4B34-96EE-E5D541F5E412}"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spTree>
      <p:nvGrpSpPr>
        <p:cNvPr id="1" name=""/>
        <p:cNvGrpSpPr/>
        <p:nvPr/>
      </p:nvGrpSpPr>
      <p:grpSpPr>
        <a:xfrm>
          <a:off x="0" y="0"/>
          <a:ext cx="0" cy="0"/>
          <a:chOff x="0" y="0"/>
          <a:chExt cx="0" cy="0"/>
        </a:xfrm>
      </p:grpSpPr>
      <p:sp>
        <p:nvSpPr>
          <p:cNvPr id="8" name="Pravokutnik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Pravokutnik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Naslov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hr-HR" smtClean="0"/>
              <a:t>Kliknite da biste uredili stil naslova matrice</a:t>
            </a:r>
            <a:endParaRPr kumimoji="0" lang="en-US" dirty="0"/>
          </a:p>
        </p:txBody>
      </p:sp>
      <p:sp>
        <p:nvSpPr>
          <p:cNvPr id="4" name="Rezervirano mjesto teksta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hr-HR" smtClean="0"/>
              <a:t>Kliknite da biste uredili stilove teksta matrice</a:t>
            </a:r>
          </a:p>
        </p:txBody>
      </p:sp>
      <p:sp>
        <p:nvSpPr>
          <p:cNvPr id="5" name="Rezervirano mjesto datuma 4"/>
          <p:cNvSpPr>
            <a:spLocks noGrp="1"/>
          </p:cNvSpPr>
          <p:nvPr>
            <p:ph type="dt" sz="half" idx="10"/>
          </p:nvPr>
        </p:nvSpPr>
        <p:spPr/>
        <p:txBody>
          <a:bodyPr/>
          <a:lstStyle>
            <a:extLst/>
          </a:lstStyle>
          <a:p>
            <a:fld id="{495C0E33-8E14-4334-B23B-D11C8EE4B4FD}" type="datetimeFigureOut">
              <a:rPr lang="sr-Latn-CS" smtClean="0"/>
              <a:pPr/>
              <a:t>6.11.2015</a:t>
            </a:fld>
            <a:endParaRPr lang="hr-HR"/>
          </a:p>
        </p:txBody>
      </p:sp>
      <p:sp>
        <p:nvSpPr>
          <p:cNvPr id="6" name="Rezervirano mjesto podnožja 5"/>
          <p:cNvSpPr>
            <a:spLocks noGrp="1"/>
          </p:cNvSpPr>
          <p:nvPr>
            <p:ph type="ftr" sz="quarter" idx="11"/>
          </p:nvPr>
        </p:nvSpPr>
        <p:spPr/>
        <p:txBody>
          <a:bodyPr/>
          <a:lstStyle>
            <a:extLst/>
          </a:lstStyle>
          <a:p>
            <a:endParaRPr lang="hr-HR"/>
          </a:p>
        </p:txBody>
      </p:sp>
      <p:sp>
        <p:nvSpPr>
          <p:cNvPr id="7" name="Rezervirano mjesto broja slajda 6"/>
          <p:cNvSpPr>
            <a:spLocks noGrp="1"/>
          </p:cNvSpPr>
          <p:nvPr>
            <p:ph type="sldNum" sz="quarter" idx="12"/>
          </p:nvPr>
        </p:nvSpPr>
        <p:spPr/>
        <p:txBody>
          <a:bodyPr/>
          <a:lstStyle>
            <a:extLst/>
          </a:lstStyle>
          <a:p>
            <a:fld id="{C0A8E09D-7138-4B34-96EE-E5D541F5E412}" type="slidenum">
              <a:rPr lang="hr-HR" smtClean="0"/>
              <a:pPr/>
              <a:t>‹#›</a:t>
            </a:fld>
            <a:endParaRPr lang="hr-HR"/>
          </a:p>
        </p:txBody>
      </p:sp>
      <p:sp>
        <p:nvSpPr>
          <p:cNvPr id="10" name="Rezervirano mjesto slik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hr-HR" smtClean="0"/>
              <a:t>Pritisnite ikonu za dodavanje slike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Pravokutnik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Rezervirano mjesto naslova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hr-HR" smtClean="0"/>
              <a:t>Kliknite da biste uredili stil naslova matrice</a:t>
            </a:r>
            <a:endParaRPr kumimoji="0" lang="en-US"/>
          </a:p>
        </p:txBody>
      </p:sp>
      <p:sp>
        <p:nvSpPr>
          <p:cNvPr id="31" name="Rezervirano mjesto teksta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hr-HR" smtClean="0"/>
              <a:t>Kliknite da biste uredili stilove teksta matrice</a:t>
            </a:r>
          </a:p>
          <a:p>
            <a:pPr lvl="1" eaLnBrk="1" latinLnBrk="0" hangingPunct="1"/>
            <a:r>
              <a:rPr kumimoji="0" lang="hr-HR" smtClean="0"/>
              <a:t>Druga razina</a:t>
            </a:r>
          </a:p>
          <a:p>
            <a:pPr lvl="2" eaLnBrk="1" latinLnBrk="0" hangingPunct="1"/>
            <a:r>
              <a:rPr kumimoji="0" lang="hr-HR" smtClean="0"/>
              <a:t>Treća razina</a:t>
            </a:r>
          </a:p>
          <a:p>
            <a:pPr lvl="3" eaLnBrk="1" latinLnBrk="0" hangingPunct="1"/>
            <a:r>
              <a:rPr kumimoji="0" lang="hr-HR" smtClean="0"/>
              <a:t>Četvrta razina</a:t>
            </a:r>
          </a:p>
          <a:p>
            <a:pPr lvl="4" eaLnBrk="1" latinLnBrk="0" hangingPunct="1"/>
            <a:r>
              <a:rPr kumimoji="0" lang="hr-HR" smtClean="0"/>
              <a:t>Peta razina</a:t>
            </a:r>
            <a:endParaRPr kumimoji="0" lang="en-US"/>
          </a:p>
        </p:txBody>
      </p:sp>
      <p:sp>
        <p:nvSpPr>
          <p:cNvPr id="27" name="Rezervirano mjesto datuma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95C0E33-8E14-4334-B23B-D11C8EE4B4FD}" type="datetimeFigureOut">
              <a:rPr lang="sr-Latn-CS" smtClean="0"/>
              <a:pPr/>
              <a:t>6.11.2015</a:t>
            </a:fld>
            <a:endParaRPr lang="hr-HR"/>
          </a:p>
        </p:txBody>
      </p:sp>
      <p:sp>
        <p:nvSpPr>
          <p:cNvPr id="4" name="Rezervirano mjesto podnožja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hr-HR"/>
          </a:p>
        </p:txBody>
      </p:sp>
      <p:sp>
        <p:nvSpPr>
          <p:cNvPr id="16" name="Rezervirano mjesto broja slajda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C0A8E09D-7138-4B34-96EE-E5D541F5E412}"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hr-HR" dirty="0" smtClean="0"/>
              <a:t>DOBRIŠA CESARIĆ</a:t>
            </a:r>
            <a:br>
              <a:rPr lang="hr-HR" dirty="0" smtClean="0"/>
            </a:br>
            <a:r>
              <a:rPr lang="hr-HR" dirty="0" smtClean="0"/>
              <a:t>(1902.-1980.)</a:t>
            </a:r>
            <a:endParaRPr lang="hr-HR" dirty="0"/>
          </a:p>
        </p:txBody>
      </p:sp>
      <p:sp>
        <p:nvSpPr>
          <p:cNvPr id="4" name="Podnaslov 3"/>
          <p:cNvSpPr>
            <a:spLocks noGrp="1"/>
          </p:cNvSpPr>
          <p:nvPr>
            <p:ph type="subTitle" idx="1"/>
          </p:nvPr>
        </p:nvSpPr>
        <p:spPr/>
        <p:txBody>
          <a:bodyPr/>
          <a:lstStyle/>
          <a:p>
            <a:r>
              <a:rPr lang="hr-HR" dirty="0" smtClean="0"/>
              <a:t>GRAĐANIN UPOEZIJI</a:t>
            </a:r>
            <a:endParaRPr lang="hr-HR" dirty="0"/>
          </a:p>
        </p:txBody>
      </p:sp>
    </p:spTree>
  </p:cSld>
  <p:clrMapOvr>
    <a:masterClrMapping/>
  </p:clrMapOvr>
  <p:transition advTm="842">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t>PERSONIFICIRANA “JESEN POLJEM TIHO HODA, PENJE SE u BRDA …”</a:t>
            </a:r>
            <a:endParaRPr lang="hr-HR" dirty="0"/>
          </a:p>
        </p:txBody>
      </p:sp>
      <p:pic>
        <p:nvPicPr>
          <p:cNvPr id="1026" name="Picture 2" descr="C:\Users\korisnik\Pictures\preuzmi.jpg"/>
          <p:cNvPicPr>
            <a:picLocks noGrp="1" noChangeAspect="1" noChangeArrowheads="1"/>
          </p:cNvPicPr>
          <p:nvPr>
            <p:ph idx="1"/>
          </p:nvPr>
        </p:nvPicPr>
        <p:blipFill>
          <a:blip r:embed="rId2"/>
          <a:srcRect/>
          <a:stretch>
            <a:fillRect/>
          </a:stretch>
        </p:blipFill>
        <p:spPr bwMode="auto">
          <a:xfrm>
            <a:off x="1714480" y="2214554"/>
            <a:ext cx="4257541" cy="2833200"/>
          </a:xfrm>
          <a:prstGeom prst="rect">
            <a:avLst/>
          </a:prstGeom>
          <a:noFill/>
        </p:spPr>
      </p:pic>
    </p:spTree>
  </p:cSld>
  <p:clrMapOvr>
    <a:masterClrMapping/>
  </p:clrMapOvr>
  <p:transition advTm="484"/>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Cesarić kao pjesnik svjetla</a:t>
            </a:r>
            <a:endParaRPr lang="hr-HR" dirty="0"/>
          </a:p>
        </p:txBody>
      </p:sp>
      <p:sp>
        <p:nvSpPr>
          <p:cNvPr id="3" name="Rezervirano mjesto sadržaja 2"/>
          <p:cNvSpPr>
            <a:spLocks noGrp="1"/>
          </p:cNvSpPr>
          <p:nvPr>
            <p:ph idx="1"/>
          </p:nvPr>
        </p:nvSpPr>
        <p:spPr/>
        <p:txBody>
          <a:bodyPr>
            <a:normAutofit fontScale="77500" lnSpcReduction="20000"/>
          </a:bodyPr>
          <a:lstStyle/>
          <a:p>
            <a:pPr algn="just"/>
            <a:r>
              <a:rPr lang="hr-HR" dirty="0" smtClean="0"/>
              <a:t>Cesarićeve pejzažne pjesme inspirirane proljećem izraz su pjesnikove radosti, sunčeve topline i svjetlosti. </a:t>
            </a:r>
          </a:p>
          <a:p>
            <a:pPr algn="just"/>
            <a:r>
              <a:rPr lang="hr-HR" dirty="0" smtClean="0"/>
              <a:t>“Cesarić je od onih pjesnika koji i mrak pretvaraju u svjetlost svojih stihova.”</a:t>
            </a:r>
          </a:p>
          <a:p>
            <a:pPr algn="just"/>
            <a:r>
              <a:rPr lang="hr-HR" dirty="0" smtClean="0"/>
              <a:t>Pjesma “Slap” objavljena u istoimenoj zbirci prepoznatljiva je po vidnim pjesničkim slikama.</a:t>
            </a:r>
          </a:p>
          <a:p>
            <a:pPr algn="just"/>
            <a:r>
              <a:rPr lang="hr-HR" dirty="0" smtClean="0"/>
              <a:t>Slap je dinamičan, stalno u pokretu, u prenesenom smislu to je tijek života (metafora u prvom stihu):</a:t>
            </a:r>
          </a:p>
          <a:p>
            <a:pPr algn="just"/>
            <a:r>
              <a:rPr lang="hr-HR" dirty="0" smtClean="0"/>
              <a:t>“Teče i teče, </a:t>
            </a:r>
            <a:r>
              <a:rPr lang="hr-HR" dirty="0" err="1" smtClean="0"/>
              <a:t>teče</a:t>
            </a:r>
            <a:r>
              <a:rPr lang="hr-HR" dirty="0" smtClean="0"/>
              <a:t> jedan slap;”</a:t>
            </a:r>
          </a:p>
          <a:p>
            <a:pPr algn="just"/>
            <a:r>
              <a:rPr lang="hr-HR" dirty="0" smtClean="0"/>
              <a:t>. Dok slap teče, u vodi se stvaraju dugine boje pa “slap pun svjetlosti sja u tisuću šara” (vizualna pjesnička slika). U mašti to je san boja, a “svaka kap”, personificirano,  “kao dio slapa pomaže ga tkati”. Pjesnik u završnim stihovima pjesme daje poruku kojom želi reći da svatko svojim udjelom pomaže da se ostvari neko djelo, kao što svaka kap tka slap.</a:t>
            </a:r>
          </a:p>
          <a:p>
            <a:pPr algn="just"/>
            <a:r>
              <a:rPr lang="hr-HR" dirty="0" smtClean="0"/>
              <a:t>(Kaštelan, 1974.: 159)</a:t>
            </a:r>
          </a:p>
          <a:p>
            <a:pPr algn="just">
              <a:buNone/>
            </a:pPr>
            <a:endParaRPr lang="hr-HR" dirty="0" smtClean="0"/>
          </a:p>
          <a:p>
            <a:pPr algn="just"/>
            <a:endParaRPr lang="hr-HR" dirty="0"/>
          </a:p>
        </p:txBody>
      </p:sp>
    </p:spTree>
  </p:cSld>
  <p:clrMapOvr>
    <a:masterClrMapping/>
  </p:clrMapOvr>
  <p:transition advTm="437"/>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SLAP OBASJAN SUNCEM</a:t>
            </a:r>
            <a:endParaRPr lang="hr-HR" dirty="0"/>
          </a:p>
        </p:txBody>
      </p:sp>
      <p:pic>
        <p:nvPicPr>
          <p:cNvPr id="1026" name="Picture 2" descr="C:\Users\korisnik\Pictures\images.jpg"/>
          <p:cNvPicPr>
            <a:picLocks noGrp="1" noChangeAspect="1" noChangeArrowheads="1"/>
          </p:cNvPicPr>
          <p:nvPr>
            <p:ph idx="1"/>
          </p:nvPr>
        </p:nvPicPr>
        <p:blipFill>
          <a:blip r:embed="rId2"/>
          <a:srcRect/>
          <a:stretch>
            <a:fillRect/>
          </a:stretch>
        </p:blipFill>
        <p:spPr bwMode="auto">
          <a:xfrm>
            <a:off x="1500166" y="2428868"/>
            <a:ext cx="4536000" cy="3240000"/>
          </a:xfrm>
          <a:prstGeom prst="rect">
            <a:avLst/>
          </a:prstGeom>
          <a:noFill/>
        </p:spPr>
      </p:pic>
    </p:spTree>
  </p:cSld>
  <p:clrMapOvr>
    <a:masterClrMapping/>
  </p:clrMapOvr>
  <p:transition advTm="483"/>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PEJZAŽNA PJESMA O PROLJEĆU</a:t>
            </a:r>
            <a:endParaRPr lang="hr-HR" dirty="0"/>
          </a:p>
        </p:txBody>
      </p:sp>
      <p:sp>
        <p:nvSpPr>
          <p:cNvPr id="3" name="Rezervirano mjesto sadržaja 2"/>
          <p:cNvSpPr>
            <a:spLocks noGrp="1"/>
          </p:cNvSpPr>
          <p:nvPr>
            <p:ph idx="1"/>
          </p:nvPr>
        </p:nvSpPr>
        <p:spPr/>
        <p:txBody>
          <a:bodyPr>
            <a:normAutofit fontScale="92500" lnSpcReduction="10000"/>
          </a:bodyPr>
          <a:lstStyle/>
          <a:p>
            <a:pPr algn="just"/>
            <a:r>
              <a:rPr lang="hr-HR" dirty="0" smtClean="0"/>
              <a:t>U pjesmi “Voćka poslije kiše” </a:t>
            </a:r>
            <a:r>
              <a:rPr lang="hr-HR" dirty="0" err="1" smtClean="0"/>
              <a:t>kontrastirane</a:t>
            </a:r>
            <a:r>
              <a:rPr lang="hr-HR" dirty="0" smtClean="0"/>
              <a:t> su dvije pjesničke slike, prva vizualno predočava voćku obasjanu suncem, a druga voćku u sjeni. Dok sunce obasjava voćku, čini je čarobnom, a “kišne kapi bliješte” na njenim proljetnim cvjetićima. Ona kao da sja obasjana sunčevim svjetlom. Čim oblak prekrije sunce, voćka gubi svoju čar. Pjesma je metaforična jer preneseno kao da govori o suncem obasjanim danima, kao i onima koji su zasjenjeni oblacima.</a:t>
            </a:r>
          </a:p>
          <a:p>
            <a:pPr algn="just"/>
            <a:r>
              <a:rPr lang="hr-HR" dirty="0" smtClean="0"/>
              <a:t>Kontrast je pjesničko izražajno sredstvo kojim se u ovoj pjesmi </a:t>
            </a:r>
            <a:r>
              <a:rPr lang="hr-HR" dirty="0" err="1" smtClean="0"/>
              <a:t>kontrastiraju</a:t>
            </a:r>
            <a:r>
              <a:rPr lang="hr-HR" dirty="0" smtClean="0"/>
              <a:t> </a:t>
            </a:r>
            <a:r>
              <a:rPr lang="hr-HR" dirty="0" err="1" smtClean="0"/>
              <a:t>ill</a:t>
            </a:r>
            <a:r>
              <a:rPr lang="hr-HR" dirty="0" smtClean="0"/>
              <a:t> suprotstavljaju  pjesničke slike. </a:t>
            </a:r>
            <a:endParaRPr lang="hr-HR" dirty="0"/>
          </a:p>
        </p:txBody>
      </p:sp>
    </p:spTree>
  </p:cSld>
  <p:clrMapOvr>
    <a:masterClrMapping/>
  </p:clrMapOvr>
  <p:transition advTm="484"/>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t>PROLJETNA PJESMA</a:t>
            </a:r>
            <a:br>
              <a:rPr lang="hr-HR" dirty="0" smtClean="0"/>
            </a:br>
            <a:r>
              <a:rPr lang="hr-HR" dirty="0" smtClean="0"/>
              <a:t>               “breze na ulici”</a:t>
            </a:r>
            <a:endParaRPr lang="hr-HR" dirty="0"/>
          </a:p>
        </p:txBody>
      </p:sp>
      <p:sp>
        <p:nvSpPr>
          <p:cNvPr id="3" name="Rezervirano mjesto sadržaja 2"/>
          <p:cNvSpPr>
            <a:spLocks noGrp="1"/>
          </p:cNvSpPr>
          <p:nvPr>
            <p:ph idx="1"/>
          </p:nvPr>
        </p:nvSpPr>
        <p:spPr/>
        <p:txBody>
          <a:bodyPr>
            <a:normAutofit fontScale="85000" lnSpcReduction="20000"/>
          </a:bodyPr>
          <a:lstStyle/>
          <a:p>
            <a:pPr algn="just"/>
            <a:r>
              <a:rPr lang="hr-HR" dirty="0" smtClean="0"/>
              <a:t>Pjesma o brezama u proljeće objavljena je u zbirci “Voćka poslije kiše”, u tematskoj cjelini – obasjani trenuci. Potaknut ljepotom bijelih breza Cesarić im posvećuje pjesmu. To je doživljaj ljepote, razdraganosti u tajnoj povezanosti pjesnika i breza. Pjesnički izraz bogat je epitetima – one su “nježne, treperave, čiste i bijele”. Tako su lijepe da su pomalo nestvarne, u usporedbama – “kao da su izašle iz priče” i “baš kao prva ljubav vi ste”.</a:t>
            </a:r>
          </a:p>
          <a:p>
            <a:pPr algn="just"/>
            <a:r>
              <a:rPr lang="hr-HR" dirty="0" smtClean="0"/>
              <a:t>Pjesnikove spoznaje i percepcija prirode temelje se na njegovoj senzibilnosti i estetskom doživljaju ispunjenom emocijama:</a:t>
            </a:r>
          </a:p>
          <a:p>
            <a:pPr algn="just"/>
            <a:r>
              <a:rPr lang="hr-HR" dirty="0" smtClean="0"/>
              <a:t>“Kraj bijelih breza svakog dana</a:t>
            </a:r>
          </a:p>
          <a:p>
            <a:pPr algn="just"/>
            <a:r>
              <a:rPr lang="hr-HR" dirty="0" smtClean="0"/>
              <a:t>Ja prođem srca razdragana.”</a:t>
            </a:r>
          </a:p>
          <a:p>
            <a:pPr algn="just"/>
            <a:r>
              <a:rPr lang="hr-HR" dirty="0" smtClean="0"/>
              <a:t>(Voćka poslije kiše, 1983.: 79)</a:t>
            </a:r>
            <a:endParaRPr lang="hr-HR" dirty="0"/>
          </a:p>
        </p:txBody>
      </p:sp>
    </p:spTree>
  </p:cSld>
  <p:clrMapOvr>
    <a:masterClrMapping/>
  </p:clrMapOvr>
  <p:transition advTm="484"/>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MLADE BREZE U PROLJEĆE</a:t>
            </a:r>
            <a:endParaRPr lang="hr-HR" dirty="0"/>
          </a:p>
        </p:txBody>
      </p:sp>
      <p:pic>
        <p:nvPicPr>
          <p:cNvPr id="1026" name="Picture 2" descr="C:\Users\korisnik\Pictures\Nova mapa (2)\preuzmi (1).jpg"/>
          <p:cNvPicPr>
            <a:picLocks noGrp="1" noChangeAspect="1" noChangeArrowheads="1"/>
          </p:cNvPicPr>
          <p:nvPr>
            <p:ph idx="1"/>
          </p:nvPr>
        </p:nvPicPr>
        <p:blipFill>
          <a:blip r:embed="rId2"/>
          <a:srcRect/>
          <a:stretch>
            <a:fillRect/>
          </a:stretch>
        </p:blipFill>
        <p:spPr bwMode="auto">
          <a:xfrm>
            <a:off x="857224" y="2214554"/>
            <a:ext cx="6450000" cy="3600000"/>
          </a:xfrm>
          <a:prstGeom prst="rect">
            <a:avLst/>
          </a:prstGeom>
          <a:noFill/>
        </p:spPr>
      </p:pic>
    </p:spTree>
  </p:cSld>
  <p:clrMapOvr>
    <a:masterClrMapping/>
  </p:clrMapOvr>
  <p:transition advTm="499"/>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PJESMA “POČETAK PROLJEĆA”</a:t>
            </a:r>
            <a:endParaRPr lang="hr-HR" dirty="0"/>
          </a:p>
        </p:txBody>
      </p:sp>
      <p:sp>
        <p:nvSpPr>
          <p:cNvPr id="3" name="Rezervirano mjesto sadržaja 2"/>
          <p:cNvSpPr>
            <a:spLocks noGrp="1"/>
          </p:cNvSpPr>
          <p:nvPr>
            <p:ph idx="1"/>
          </p:nvPr>
        </p:nvSpPr>
        <p:spPr/>
        <p:txBody>
          <a:bodyPr>
            <a:normAutofit fontScale="92500" lnSpcReduction="20000"/>
          </a:bodyPr>
          <a:lstStyle/>
          <a:p>
            <a:r>
              <a:rPr lang="hr-HR" dirty="0" smtClean="0"/>
              <a:t>Stihovi predočavaju rano proljeće u prirodi. </a:t>
            </a:r>
          </a:p>
          <a:p>
            <a:r>
              <a:rPr lang="hr-HR" dirty="0" smtClean="0"/>
              <a:t>“U mladoj travi</a:t>
            </a:r>
          </a:p>
          <a:p>
            <a:r>
              <a:rPr lang="hr-HR" dirty="0" smtClean="0"/>
              <a:t>Tad se javi</a:t>
            </a:r>
          </a:p>
          <a:p>
            <a:r>
              <a:rPr lang="hr-HR" dirty="0" smtClean="0"/>
              <a:t>Zviždanjem glasnim prvi kos.” – onomatopeja</a:t>
            </a:r>
          </a:p>
          <a:p>
            <a:pPr algn="just"/>
            <a:r>
              <a:rPr lang="hr-HR" dirty="0" smtClean="0"/>
              <a:t>Proljetno jutro obasjano suncem, ispunjeno ptičjom pjesmom, dočarano je vizualnom i akustičkom pjesničkom slikom:</a:t>
            </a:r>
          </a:p>
          <a:p>
            <a:pPr algn="just"/>
            <a:r>
              <a:rPr lang="hr-HR" dirty="0" smtClean="0"/>
              <a:t>“I gle, od pjesme žutokljunca </a:t>
            </a:r>
          </a:p>
          <a:p>
            <a:pPr algn="just"/>
            <a:r>
              <a:rPr lang="hr-HR" dirty="0" smtClean="0"/>
              <a:t>Odjednom vrt je prepun sunca.”</a:t>
            </a:r>
          </a:p>
          <a:p>
            <a:pPr algn="just"/>
            <a:r>
              <a:rPr lang="hr-HR" dirty="0" smtClean="0"/>
              <a:t>Taktilna slika odnosi se na skakutanje kosa, a </a:t>
            </a:r>
            <a:r>
              <a:rPr lang="hr-HR" dirty="0" err="1" smtClean="0"/>
              <a:t>pesonifikacija</a:t>
            </a:r>
            <a:r>
              <a:rPr lang="hr-HR" dirty="0" smtClean="0"/>
              <a:t> ptice u završnom stihu pjesme:</a:t>
            </a:r>
          </a:p>
          <a:p>
            <a:pPr algn="just"/>
            <a:r>
              <a:rPr lang="hr-HR" dirty="0" smtClean="0"/>
              <a:t>“I sluša gdje ga hvale vlati.” </a:t>
            </a:r>
          </a:p>
          <a:p>
            <a:r>
              <a:rPr lang="hr-HR" dirty="0" smtClean="0"/>
              <a:t> (Voćka poslije kiše, 1983.: 77)</a:t>
            </a:r>
            <a:endParaRPr lang="hr-HR" dirty="0"/>
          </a:p>
        </p:txBody>
      </p:sp>
    </p:spTree>
  </p:cSld>
  <p:clrMapOvr>
    <a:masterClrMapping/>
  </p:clrMapOvr>
  <p:transition advTm="484"/>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       PROLJETNO JUTRO</a:t>
            </a:r>
            <a:endParaRPr lang="hr-HR" dirty="0"/>
          </a:p>
        </p:txBody>
      </p:sp>
      <p:pic>
        <p:nvPicPr>
          <p:cNvPr id="1026" name="Picture 2" descr="C:\Users\korisnik\Pictures\Nova mapa (2)\neimenovano.png"/>
          <p:cNvPicPr>
            <a:picLocks noGrp="1" noChangeAspect="1" noChangeArrowheads="1"/>
          </p:cNvPicPr>
          <p:nvPr>
            <p:ph idx="1"/>
          </p:nvPr>
        </p:nvPicPr>
        <p:blipFill>
          <a:blip r:embed="rId2"/>
          <a:srcRect/>
          <a:stretch>
            <a:fillRect/>
          </a:stretch>
        </p:blipFill>
        <p:spPr bwMode="auto">
          <a:xfrm>
            <a:off x="1357290" y="2214554"/>
            <a:ext cx="4806186" cy="3600000"/>
          </a:xfrm>
          <a:prstGeom prst="rect">
            <a:avLst/>
          </a:prstGeom>
          <a:noFill/>
        </p:spPr>
      </p:pic>
    </p:spTree>
  </p:cSld>
  <p:clrMapOvr>
    <a:masterClrMapping/>
  </p:clrMapOvr>
  <p:transition advTm="499"/>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t>LJETNI UGOĐAJ U PJESMI</a:t>
            </a:r>
            <a:br>
              <a:rPr lang="hr-HR" dirty="0" smtClean="0"/>
            </a:br>
            <a:r>
              <a:rPr lang="hr-HR" dirty="0" smtClean="0"/>
              <a:t>                                       “SIJENO”            </a:t>
            </a:r>
            <a:endParaRPr lang="hr-HR" dirty="0"/>
          </a:p>
        </p:txBody>
      </p:sp>
      <p:sp>
        <p:nvSpPr>
          <p:cNvPr id="3" name="Rezervirano mjesto sadržaja 2"/>
          <p:cNvSpPr>
            <a:spLocks noGrp="1"/>
          </p:cNvSpPr>
          <p:nvPr>
            <p:ph idx="1"/>
          </p:nvPr>
        </p:nvSpPr>
        <p:spPr/>
        <p:txBody>
          <a:bodyPr>
            <a:normAutofit fontScale="77500" lnSpcReduction="20000"/>
          </a:bodyPr>
          <a:lstStyle/>
          <a:p>
            <a:r>
              <a:rPr lang="hr-HR" dirty="0" smtClean="0"/>
              <a:t>U grad stižu kola sijena donoseći ugođaj sela u prostor gradske ulice. I tu je Cesarić pjesnik svjetla:</a:t>
            </a:r>
          </a:p>
          <a:p>
            <a:r>
              <a:rPr lang="hr-HR" dirty="0" smtClean="0"/>
              <a:t>“U grad je seljak sijeno dovezao</a:t>
            </a:r>
          </a:p>
          <a:p>
            <a:r>
              <a:rPr lang="hr-HR" dirty="0" smtClean="0"/>
              <a:t>U doba rasvijetljenih kuća.”</a:t>
            </a:r>
          </a:p>
          <a:p>
            <a:r>
              <a:rPr lang="hr-HR" dirty="0" err="1" smtClean="0"/>
              <a:t>Olfaktivnom</a:t>
            </a:r>
            <a:r>
              <a:rPr lang="hr-HR" dirty="0" smtClean="0"/>
              <a:t> ili mirisnom pjesničkom slikom istaknuo je doživljaj tek pokošenog sijena:</a:t>
            </a:r>
          </a:p>
          <a:p>
            <a:r>
              <a:rPr lang="hr-HR" dirty="0" smtClean="0"/>
              <a:t>“Miris je ladanja ulicom </a:t>
            </a:r>
            <a:r>
              <a:rPr lang="hr-HR" dirty="0" err="1" smtClean="0"/>
              <a:t>provezo</a:t>
            </a:r>
            <a:r>
              <a:rPr lang="hr-HR" dirty="0" smtClean="0"/>
              <a:t>, </a:t>
            </a:r>
          </a:p>
          <a:p>
            <a:r>
              <a:rPr lang="hr-HR" dirty="0" smtClean="0"/>
              <a:t>Budeći putem za njim čeznuća.”</a:t>
            </a:r>
          </a:p>
          <a:p>
            <a:r>
              <a:rPr lang="hr-HR" dirty="0" smtClean="0"/>
              <a:t>To potiče ljetne asocijacije, prisjeća na sliku ljeta kada seoski konji konjima grada dovoze prvo mlado sijeno. </a:t>
            </a:r>
          </a:p>
          <a:p>
            <a:r>
              <a:rPr lang="hr-HR" dirty="0" smtClean="0"/>
              <a:t>Ljetni ugođaj izražen je usporedbom:</a:t>
            </a:r>
          </a:p>
          <a:p>
            <a:r>
              <a:rPr lang="hr-HR" dirty="0" smtClean="0"/>
              <a:t>“Ko livada koju su jutros pokosili</a:t>
            </a:r>
          </a:p>
          <a:p>
            <a:r>
              <a:rPr lang="hr-HR" dirty="0" smtClean="0"/>
              <a:t>Okolo kola mirisaše ulica.”</a:t>
            </a:r>
          </a:p>
          <a:p>
            <a:r>
              <a:rPr lang="hr-HR" dirty="0" smtClean="0"/>
              <a:t>(Voćka poslije kiše, 1983.: 81)</a:t>
            </a:r>
          </a:p>
          <a:p>
            <a:endParaRPr lang="hr-HR" dirty="0"/>
          </a:p>
        </p:txBody>
      </p:sp>
    </p:spTree>
  </p:cSld>
  <p:clrMapOvr>
    <a:masterClrMapping/>
  </p:clrMapOvr>
  <p:transition advTm="452"/>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          PJESMA “U SUTON”</a:t>
            </a:r>
            <a:endParaRPr lang="hr-HR" dirty="0"/>
          </a:p>
        </p:txBody>
      </p:sp>
      <p:sp>
        <p:nvSpPr>
          <p:cNvPr id="3" name="Rezervirano mjesto sadržaja 2"/>
          <p:cNvSpPr>
            <a:spLocks noGrp="1"/>
          </p:cNvSpPr>
          <p:nvPr>
            <p:ph idx="1"/>
          </p:nvPr>
        </p:nvSpPr>
        <p:spPr/>
        <p:txBody>
          <a:bodyPr>
            <a:normAutofit fontScale="70000" lnSpcReduction="20000"/>
          </a:bodyPr>
          <a:lstStyle/>
          <a:p>
            <a:pPr algn="just"/>
            <a:r>
              <a:rPr lang="hr-HR" dirty="0" smtClean="0"/>
              <a:t>To je pejzažna i misaona ili refleksivna pjesma u kojoj pjesnik izražava svoj doživljaj sutona kad zasjaje večernja svjetla. Ugođaj je svečan, ispunjen tišinom sumraka jer svijetle prve zvijezde i upaljene gradske lampe, predočene pjesničkim slikama:</a:t>
            </a:r>
          </a:p>
          <a:p>
            <a:pPr algn="just"/>
            <a:r>
              <a:rPr lang="hr-HR" dirty="0" smtClean="0"/>
              <a:t>“U suton kada prve zvijezde</a:t>
            </a:r>
          </a:p>
          <a:p>
            <a:pPr algn="just"/>
            <a:r>
              <a:rPr lang="hr-HR" dirty="0" smtClean="0"/>
              <a:t>I prve gradske lampe </a:t>
            </a:r>
            <a:r>
              <a:rPr lang="hr-HR" dirty="0" err="1" smtClean="0"/>
              <a:t>sinu..</a:t>
            </a:r>
            <a:r>
              <a:rPr lang="hr-HR" dirty="0" smtClean="0"/>
              <a:t>.</a:t>
            </a:r>
          </a:p>
          <a:p>
            <a:pPr algn="just"/>
            <a:r>
              <a:rPr lang="hr-HR" dirty="0" smtClean="0"/>
              <a:t>Ja tiho hodam pored kuća</a:t>
            </a:r>
          </a:p>
          <a:p>
            <a:pPr algn="just"/>
            <a:r>
              <a:rPr lang="hr-HR" dirty="0" smtClean="0"/>
              <a:t>U kojima se svjetla pale;” </a:t>
            </a:r>
          </a:p>
          <a:p>
            <a:pPr algn="just"/>
            <a:r>
              <a:rPr lang="hr-HR" dirty="0" smtClean="0"/>
              <a:t>Pjesnik u završnim stihovima, potaknut večernjim svjetlima,  otkriva svoju misao o “životu koji je vječan”. Obasjan večernjim svjetlom izriče vedar pogled na svijet pa umanjuje značaj životnih nevolja i sumnji. Misao je izrečena metaforom: </a:t>
            </a:r>
          </a:p>
          <a:p>
            <a:pPr algn="just"/>
            <a:r>
              <a:rPr lang="hr-HR" dirty="0" smtClean="0"/>
              <a:t>“I osjetim dubinu svega,</a:t>
            </a:r>
          </a:p>
          <a:p>
            <a:pPr algn="just"/>
            <a:r>
              <a:rPr lang="hr-HR" dirty="0" smtClean="0"/>
              <a:t>I da je život vječan – </a:t>
            </a:r>
            <a:r>
              <a:rPr lang="hr-HR" dirty="0" err="1" smtClean="0"/>
              <a:t>vječan</a:t>
            </a:r>
            <a:r>
              <a:rPr lang="hr-HR" dirty="0" smtClean="0"/>
              <a:t>.”</a:t>
            </a:r>
          </a:p>
          <a:p>
            <a:pPr algn="just"/>
            <a:r>
              <a:rPr lang="hr-HR" dirty="0" smtClean="0"/>
              <a:t>U te stihove ukomponirana je i vjerska nota pri pomisli na vječnost.</a:t>
            </a:r>
          </a:p>
          <a:p>
            <a:pPr algn="just"/>
            <a:r>
              <a:rPr lang="hr-HR" dirty="0" smtClean="0"/>
              <a:t>(Slap, 1974.: 86)</a:t>
            </a:r>
          </a:p>
          <a:p>
            <a:pPr algn="just"/>
            <a:endParaRPr lang="hr-HR" dirty="0"/>
          </a:p>
        </p:txBody>
      </p:sp>
    </p:spTree>
  </p:cSld>
  <p:clrMapOvr>
    <a:masterClrMapping/>
  </p:clrMapOvr>
  <p:transition advTm="468"/>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t> pjesnik krajolika, svjetla, refleksije, emocija i predgrađa </a:t>
            </a:r>
            <a:br>
              <a:rPr lang="hr-HR" dirty="0" smtClean="0"/>
            </a:br>
            <a:endParaRPr lang="hr-HR" dirty="0"/>
          </a:p>
        </p:txBody>
      </p:sp>
      <p:pic>
        <p:nvPicPr>
          <p:cNvPr id="1026" name="Picture 2" descr="C:\Users\Public\Pictures\Sample Pictures\neimenovano.png"/>
          <p:cNvPicPr>
            <a:picLocks noGrp="1" noChangeAspect="1" noChangeArrowheads="1"/>
          </p:cNvPicPr>
          <p:nvPr>
            <p:ph idx="1"/>
          </p:nvPr>
        </p:nvPicPr>
        <p:blipFill>
          <a:blip r:embed="rId2"/>
          <a:srcRect/>
          <a:stretch>
            <a:fillRect/>
          </a:stretch>
        </p:blipFill>
        <p:spPr bwMode="auto">
          <a:xfrm>
            <a:off x="1500166" y="2714620"/>
            <a:ext cx="4573138" cy="3600000"/>
          </a:xfrm>
          <a:prstGeom prst="rect">
            <a:avLst/>
          </a:prstGeom>
          <a:noFill/>
        </p:spPr>
      </p:pic>
    </p:spTree>
  </p:cSld>
  <p:clrMapOvr>
    <a:masterClrMapping/>
  </p:clrMapOvr>
  <p:transition advTm="1123"/>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title"/>
          </p:nvPr>
        </p:nvSpPr>
        <p:spPr/>
        <p:txBody>
          <a:bodyPr>
            <a:normAutofit fontScale="90000"/>
          </a:bodyPr>
          <a:lstStyle/>
          <a:p>
            <a:r>
              <a:rPr lang="hr-HR" dirty="0" smtClean="0"/>
              <a:t>Pjesma večernjih svjetiljaka</a:t>
            </a:r>
            <a:br>
              <a:rPr lang="hr-HR" dirty="0" smtClean="0"/>
            </a:br>
            <a:r>
              <a:rPr lang="hr-HR" dirty="0" smtClean="0"/>
              <a:t>          “večernji vidik”</a:t>
            </a:r>
            <a:endParaRPr lang="hr-HR" dirty="0"/>
          </a:p>
        </p:txBody>
      </p:sp>
      <p:sp>
        <p:nvSpPr>
          <p:cNvPr id="3" name="Rezervirano mjesto sadržaja 2"/>
          <p:cNvSpPr>
            <a:spLocks noGrp="1"/>
          </p:cNvSpPr>
          <p:nvPr>
            <p:ph idx="1"/>
          </p:nvPr>
        </p:nvSpPr>
        <p:spPr/>
        <p:txBody>
          <a:bodyPr>
            <a:normAutofit fontScale="77500" lnSpcReduction="20000"/>
          </a:bodyPr>
          <a:lstStyle/>
          <a:p>
            <a:pPr algn="just"/>
            <a:r>
              <a:rPr lang="hr-HR" dirty="0" smtClean="0"/>
              <a:t>Pjesma je posvećena šetalištu </a:t>
            </a:r>
            <a:r>
              <a:rPr lang="hr-HR" dirty="0" err="1" smtClean="0"/>
              <a:t>Cmrok</a:t>
            </a:r>
            <a:r>
              <a:rPr lang="hr-HR" dirty="0" smtClean="0"/>
              <a:t> na uzvisini odakle se pruža “večernji vidik”:</a:t>
            </a:r>
          </a:p>
          <a:p>
            <a:pPr algn="just"/>
            <a:r>
              <a:rPr lang="hr-HR" dirty="0" smtClean="0"/>
              <a:t>“Proljetno </a:t>
            </a:r>
            <a:r>
              <a:rPr lang="hr-HR" dirty="0" err="1" smtClean="0"/>
              <a:t>veče</a:t>
            </a:r>
            <a:r>
              <a:rPr lang="hr-HR" dirty="0" smtClean="0"/>
              <a:t> puno obećanja.</a:t>
            </a:r>
          </a:p>
          <a:p>
            <a:pPr algn="just"/>
            <a:r>
              <a:rPr lang="hr-HR" dirty="0" smtClean="0"/>
              <a:t>Gle opet jednom osjećam se mlad.” </a:t>
            </a:r>
          </a:p>
          <a:p>
            <a:pPr algn="just"/>
            <a:r>
              <a:rPr lang="hr-HR" dirty="0" smtClean="0"/>
              <a:t>Pjesnik personificirano predočava zvjezdano nebo stihom “pod silnim nebom koje zvijezde sanja”. Pogled na rasvijetljeni grad  potiče slušni dojam nalik na starinsku pjesmu u tišini, kao i vidni doživljaj u slici “nizova i hrpa svjetiljaka”. </a:t>
            </a:r>
          </a:p>
          <a:p>
            <a:pPr algn="just"/>
            <a:r>
              <a:rPr lang="hr-HR" dirty="0" smtClean="0"/>
              <a:t>Pjesnikova je poruka izražena mišlju da ga svjetla potiču da ne klone duhom, već vedro krene u novi dan pun radosti. To je iskazano usporedbom i personifikacijom:</a:t>
            </a:r>
          </a:p>
          <a:p>
            <a:pPr algn="just"/>
            <a:r>
              <a:rPr lang="hr-HR" dirty="0" smtClean="0"/>
              <a:t>“Ko da mi šapću ta svjetla daleka:</a:t>
            </a:r>
          </a:p>
          <a:p>
            <a:pPr algn="just"/>
            <a:r>
              <a:rPr lang="hr-HR" dirty="0" smtClean="0"/>
              <a:t>Ne kloni! Nešto radosno te čeka!”</a:t>
            </a:r>
          </a:p>
          <a:p>
            <a:pPr algn="just"/>
            <a:r>
              <a:rPr lang="hr-HR" dirty="0" smtClean="0"/>
              <a:t> (Voćka </a:t>
            </a:r>
            <a:r>
              <a:rPr lang="hr-HR" smtClean="0"/>
              <a:t>poslije kiše, 1983.: 89)</a:t>
            </a:r>
            <a:endParaRPr lang="hr-HR" dirty="0"/>
          </a:p>
        </p:txBody>
      </p:sp>
    </p:spTree>
  </p:cSld>
  <p:clrMapOvr>
    <a:masterClrMapping/>
  </p:clrMapOvr>
  <p:transition advTm="484"/>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t>VEČERNJA SVJETLA NAD GRADOM</a:t>
            </a:r>
            <a:endParaRPr lang="hr-HR" dirty="0"/>
          </a:p>
        </p:txBody>
      </p:sp>
      <p:sp>
        <p:nvSpPr>
          <p:cNvPr id="3" name="Rezervirano mjesto sadržaja 2"/>
          <p:cNvSpPr>
            <a:spLocks noGrp="1"/>
          </p:cNvSpPr>
          <p:nvPr>
            <p:ph idx="1"/>
          </p:nvPr>
        </p:nvSpPr>
        <p:spPr/>
        <p:txBody>
          <a:bodyPr/>
          <a:lstStyle/>
          <a:p>
            <a:pPr>
              <a:buNone/>
            </a:pPr>
            <a:r>
              <a:rPr lang="hr-HR" dirty="0" smtClean="0"/>
              <a:t>Večernja svjetla na Gornjem gradu</a:t>
            </a:r>
            <a:endParaRPr lang="hr-HR" dirty="0"/>
          </a:p>
        </p:txBody>
      </p:sp>
      <p:pic>
        <p:nvPicPr>
          <p:cNvPr id="1026" name="Picture 2" descr="C:\Users\korisnik\Pictures\neimenovano.png"/>
          <p:cNvPicPr>
            <a:picLocks noChangeAspect="1" noChangeArrowheads="1"/>
          </p:cNvPicPr>
          <p:nvPr/>
        </p:nvPicPr>
        <p:blipFill>
          <a:blip r:embed="rId2"/>
          <a:srcRect/>
          <a:stretch>
            <a:fillRect/>
          </a:stretch>
        </p:blipFill>
        <p:spPr bwMode="auto">
          <a:xfrm>
            <a:off x="1285852" y="2643182"/>
            <a:ext cx="5409836" cy="3600000"/>
          </a:xfrm>
          <a:prstGeom prst="rect">
            <a:avLst/>
          </a:prstGeom>
          <a:noFill/>
        </p:spPr>
      </p:pic>
    </p:spTree>
  </p:cSld>
  <p:clrMapOvr>
    <a:masterClrMapping/>
  </p:clrMapOvr>
  <p:transition advTm="437"/>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MISAONA PJESMA “OBLAK”</a:t>
            </a:r>
            <a:endParaRPr lang="hr-HR" dirty="0"/>
          </a:p>
        </p:txBody>
      </p:sp>
      <p:sp>
        <p:nvSpPr>
          <p:cNvPr id="3" name="Rezervirano mjesto sadržaja 2"/>
          <p:cNvSpPr>
            <a:spLocks noGrp="1"/>
          </p:cNvSpPr>
          <p:nvPr>
            <p:ph idx="1"/>
          </p:nvPr>
        </p:nvSpPr>
        <p:spPr/>
        <p:txBody>
          <a:bodyPr>
            <a:normAutofit fontScale="85000" lnSpcReduction="20000"/>
          </a:bodyPr>
          <a:lstStyle/>
          <a:p>
            <a:r>
              <a:rPr lang="hr-HR" dirty="0" smtClean="0"/>
              <a:t>Refleksivna pjesma “Oblak” objavljena je u pjesničkoj zbirci “Voćka poslije kiše”.</a:t>
            </a:r>
          </a:p>
          <a:p>
            <a:r>
              <a:rPr lang="hr-HR" dirty="0" smtClean="0"/>
              <a:t>Pjesnik dočarava oblak taktilnom i vizualnom pjesničkom slikom:</a:t>
            </a:r>
          </a:p>
          <a:p>
            <a:r>
              <a:rPr lang="hr-HR" dirty="0" smtClean="0"/>
              <a:t>“Vjetar visine ga je </a:t>
            </a:r>
            <a:r>
              <a:rPr lang="hr-HR" dirty="0" err="1" smtClean="0"/>
              <a:t>njiho</a:t>
            </a:r>
            <a:r>
              <a:rPr lang="hr-HR" dirty="0" smtClean="0"/>
              <a:t>,</a:t>
            </a:r>
          </a:p>
          <a:p>
            <a:pPr algn="just"/>
            <a:r>
              <a:rPr lang="hr-HR" dirty="0" smtClean="0"/>
              <a:t>I on je stao da se žari.”</a:t>
            </a:r>
          </a:p>
          <a:p>
            <a:pPr algn="just"/>
            <a:r>
              <a:rPr lang="hr-HR" dirty="0" smtClean="0"/>
              <a:t>U pjesmi je istaknuta misao da svaki pojedinac svakodnevno prolazi ulicom ne osvrćući se na ljepotu oblaka u suton zaokupljen svojim poslom. Može biti ideal svakoga tko teži za nečim lijepim. </a:t>
            </a:r>
          </a:p>
          <a:p>
            <a:pPr algn="just"/>
            <a:r>
              <a:rPr lang="hr-HR" dirty="0" smtClean="0"/>
              <a:t>Oblak je pjesnikova inspiracija, simbol nedostižne ljepote:</a:t>
            </a:r>
          </a:p>
          <a:p>
            <a:pPr algn="just"/>
            <a:r>
              <a:rPr lang="hr-HR" dirty="0" smtClean="0"/>
              <a:t>“A on – krvareći ljepotu – /metaforična slika </a:t>
            </a:r>
          </a:p>
          <a:p>
            <a:pPr algn="just"/>
            <a:r>
              <a:rPr lang="hr-HR" dirty="0" smtClean="0"/>
              <a:t>Svojim nebom.”                </a:t>
            </a:r>
          </a:p>
          <a:p>
            <a:pPr algn="just"/>
            <a:r>
              <a:rPr lang="hr-HR" dirty="0" smtClean="0"/>
              <a:t>(Slap, 1974.: 15)</a:t>
            </a:r>
          </a:p>
          <a:p>
            <a:pPr algn="just"/>
            <a:endParaRPr lang="hr-HR" dirty="0" smtClean="0"/>
          </a:p>
          <a:p>
            <a:pPr algn="just"/>
            <a:endParaRPr lang="hr-HR" dirty="0" smtClean="0"/>
          </a:p>
          <a:p>
            <a:pPr algn="just"/>
            <a:endParaRPr lang="hr-HR" dirty="0"/>
          </a:p>
        </p:txBody>
      </p:sp>
    </p:spTree>
  </p:cSld>
  <p:clrMapOvr>
    <a:masterClrMapping/>
  </p:clrMapOvr>
  <p:transition advTm="422"/>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t>MISAONA PJESMA “MRTVA LUKA”</a:t>
            </a:r>
            <a:endParaRPr lang="hr-HR" dirty="0"/>
          </a:p>
        </p:txBody>
      </p:sp>
      <p:sp>
        <p:nvSpPr>
          <p:cNvPr id="3" name="Rezervirano mjesto sadržaja 2"/>
          <p:cNvSpPr>
            <a:spLocks noGrp="1"/>
          </p:cNvSpPr>
          <p:nvPr>
            <p:ph idx="1"/>
          </p:nvPr>
        </p:nvSpPr>
        <p:spPr/>
        <p:txBody>
          <a:bodyPr>
            <a:normAutofit fontScale="92500" lnSpcReduction="20000"/>
          </a:bodyPr>
          <a:lstStyle/>
          <a:p>
            <a:r>
              <a:rPr lang="hr-HR" dirty="0" smtClean="0"/>
              <a:t>Mrtva luka simbol je ustaljenog života bez poticaja i promjena. </a:t>
            </a:r>
          </a:p>
          <a:p>
            <a:pPr algn="just"/>
            <a:r>
              <a:rPr lang="hr-HR" dirty="0" smtClean="0"/>
              <a:t>Pjesnički izraz je metaforičan kad kaže da su u luci usidrene umorne lađe. U prenesenom smislu one predstavljaju ljude bez ideje i akcije, već pomalo umorne od života. </a:t>
            </a:r>
          </a:p>
          <a:p>
            <a:pPr algn="just"/>
            <a:r>
              <a:rPr lang="hr-HR" dirty="0" smtClean="0"/>
              <a:t>Pjesnik želi reći da ljudi ne mogu izaći iz svoje relativne sigurnosti i krenuti naprijed, u neizvjesno, jer u većini slučajeva nemaju dovoljno hrabrosti ni poleta da učine nešto novo: “Na jarbole šarene zastave meću</a:t>
            </a:r>
          </a:p>
          <a:p>
            <a:pPr algn="just"/>
            <a:r>
              <a:rPr lang="hr-HR" dirty="0" smtClean="0"/>
              <a:t>           I – stoje.”</a:t>
            </a:r>
          </a:p>
          <a:p>
            <a:pPr algn="just"/>
            <a:r>
              <a:rPr lang="hr-HR" dirty="0" smtClean="0"/>
              <a:t>Simbol je riječ ili izraz proširenog značenja.</a:t>
            </a:r>
          </a:p>
          <a:p>
            <a:pPr algn="just"/>
            <a:r>
              <a:rPr lang="hr-HR" dirty="0" smtClean="0"/>
              <a:t>(Slap, 1974.: 10)</a:t>
            </a:r>
            <a:endParaRPr lang="hr-HR" dirty="0"/>
          </a:p>
        </p:txBody>
      </p:sp>
    </p:spTree>
  </p:cSld>
  <p:clrMapOvr>
    <a:masterClrMapping/>
  </p:clrMapOvr>
  <p:transition advTm="484"/>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     USIDRENE LAĐE U LUCI</a:t>
            </a:r>
            <a:endParaRPr lang="hr-HR" dirty="0"/>
          </a:p>
        </p:txBody>
      </p:sp>
      <p:pic>
        <p:nvPicPr>
          <p:cNvPr id="1026" name="Picture 2" descr="C:\Users\korisnik\Pictures\Nova mapa (2)\images.jpg"/>
          <p:cNvPicPr>
            <a:picLocks noGrp="1" noChangeAspect="1" noChangeArrowheads="1"/>
          </p:cNvPicPr>
          <p:nvPr>
            <p:ph idx="1"/>
          </p:nvPr>
        </p:nvPicPr>
        <p:blipFill>
          <a:blip r:embed="rId2"/>
          <a:srcRect/>
          <a:stretch>
            <a:fillRect/>
          </a:stretch>
        </p:blipFill>
        <p:spPr bwMode="auto">
          <a:xfrm>
            <a:off x="1142976" y="2000240"/>
            <a:ext cx="5767423" cy="4320000"/>
          </a:xfrm>
          <a:prstGeom prst="rect">
            <a:avLst/>
          </a:prstGeom>
          <a:noFill/>
        </p:spPr>
      </p:pic>
    </p:spTree>
  </p:cSld>
  <p:clrMapOvr>
    <a:masterClrMapping/>
  </p:clrMapOvr>
  <p:transition advTm="484"/>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t>REFLEKSIVNA PJESMA “NA NOVU PLOVIDBU”</a:t>
            </a:r>
            <a:endParaRPr lang="hr-HR" dirty="0"/>
          </a:p>
        </p:txBody>
      </p:sp>
      <p:sp>
        <p:nvSpPr>
          <p:cNvPr id="3" name="Rezervirano mjesto sadržaja 2"/>
          <p:cNvSpPr>
            <a:spLocks noGrp="1"/>
          </p:cNvSpPr>
          <p:nvPr>
            <p:ph idx="1"/>
          </p:nvPr>
        </p:nvSpPr>
        <p:spPr/>
        <p:txBody>
          <a:bodyPr>
            <a:normAutofit fontScale="92500" lnSpcReduction="10000"/>
          </a:bodyPr>
          <a:lstStyle/>
          <a:p>
            <a:pPr algn="just"/>
            <a:r>
              <a:rPr lang="hr-HR" dirty="0" smtClean="0"/>
              <a:t>U pjesmi je iskazana misao da čovjek treba nakon patnji i razočaranja započeti novi životni put:</a:t>
            </a:r>
          </a:p>
          <a:p>
            <a:pPr algn="just"/>
            <a:r>
              <a:rPr lang="hr-HR" dirty="0" smtClean="0"/>
              <a:t>“Plovi iz luka jedna lađa;</a:t>
            </a:r>
          </a:p>
          <a:p>
            <a:pPr algn="just"/>
            <a:r>
              <a:rPr lang="hr-HR" dirty="0" smtClean="0"/>
              <a:t>Jedna što dugo stajaše  u doku,</a:t>
            </a:r>
          </a:p>
          <a:p>
            <a:pPr algn="just"/>
            <a:r>
              <a:rPr lang="hr-HR" dirty="0" smtClean="0"/>
              <a:t>Sva izbijena, s ranama na boku.” /metafora –</a:t>
            </a:r>
          </a:p>
          <a:p>
            <a:pPr algn="just"/>
            <a:r>
              <a:rPr lang="hr-HR" dirty="0" smtClean="0"/>
              <a:t>lađa je oštećena kao razočaran čovjek u duši </a:t>
            </a:r>
          </a:p>
          <a:p>
            <a:pPr algn="just"/>
            <a:r>
              <a:rPr lang="hr-HR" dirty="0" smtClean="0"/>
              <a:t>More je personificirano, poput majke zaštitnice, koje dijete potiče da ustraje:</a:t>
            </a:r>
          </a:p>
          <a:p>
            <a:pPr algn="just"/>
            <a:r>
              <a:rPr lang="hr-HR" dirty="0" smtClean="0"/>
              <a:t>“More ko mati, vuče je na krilo.</a:t>
            </a:r>
          </a:p>
          <a:p>
            <a:pPr algn="just"/>
            <a:r>
              <a:rPr lang="hr-HR" dirty="0" smtClean="0"/>
              <a:t>Ljulja je, šapće, ništa nije bilo.” </a:t>
            </a:r>
          </a:p>
          <a:p>
            <a:pPr algn="just"/>
            <a:r>
              <a:rPr lang="hr-HR" dirty="0" smtClean="0"/>
              <a:t>(Slap, 1974.: 84)</a:t>
            </a:r>
            <a:endParaRPr lang="hr-HR" dirty="0"/>
          </a:p>
        </p:txBody>
      </p:sp>
    </p:spTree>
  </p:cSld>
  <p:clrMapOvr>
    <a:masterClrMapping/>
  </p:clrMapOvr>
  <p:transition advTm="499"/>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t>EMOCIONALNA PJESMA  </a:t>
            </a:r>
            <a:br>
              <a:rPr lang="hr-HR" dirty="0" smtClean="0"/>
            </a:br>
            <a:r>
              <a:rPr lang="hr-HR" dirty="0" smtClean="0"/>
              <a:t>                          “POVRATAK” </a:t>
            </a:r>
            <a:endParaRPr lang="hr-HR" dirty="0"/>
          </a:p>
        </p:txBody>
      </p:sp>
      <p:sp>
        <p:nvSpPr>
          <p:cNvPr id="3" name="Rezervirano mjesto sadržaja 2"/>
          <p:cNvSpPr>
            <a:spLocks noGrp="1"/>
          </p:cNvSpPr>
          <p:nvPr>
            <p:ph idx="1"/>
          </p:nvPr>
        </p:nvSpPr>
        <p:spPr/>
        <p:txBody>
          <a:bodyPr>
            <a:normAutofit fontScale="62500" lnSpcReduction="20000"/>
          </a:bodyPr>
          <a:lstStyle/>
          <a:p>
            <a:r>
              <a:rPr lang="hr-HR" dirty="0" smtClean="0"/>
              <a:t>Pjesnik u pjesmi ističe da svatko od nas mora stalno učiti jer nikad ne možemo sve znati, znanje se stalno treba obnavljati:</a:t>
            </a:r>
          </a:p>
          <a:p>
            <a:r>
              <a:rPr lang="hr-HR" dirty="0" smtClean="0"/>
              <a:t>“Tko zna, ah nitko, </a:t>
            </a:r>
            <a:r>
              <a:rPr lang="hr-HR" dirty="0" err="1" smtClean="0"/>
              <a:t>nitko</a:t>
            </a:r>
            <a:r>
              <a:rPr lang="hr-HR" dirty="0" smtClean="0"/>
              <a:t> ništa ne zna. </a:t>
            </a:r>
          </a:p>
          <a:p>
            <a:r>
              <a:rPr lang="hr-HR" dirty="0" smtClean="0"/>
              <a:t>Krhko je znanje!” /preneseni izraz</a:t>
            </a:r>
          </a:p>
          <a:p>
            <a:r>
              <a:rPr lang="hr-HR" dirty="0" smtClean="0"/>
              <a:t>Kaže da ljubav ponekad slutimo, ali ne znamo da li je želimo:</a:t>
            </a:r>
          </a:p>
          <a:p>
            <a:r>
              <a:rPr lang="hr-HR" dirty="0" smtClean="0"/>
              <a:t>“Možda bi još mogla desiti se ljubav,</a:t>
            </a:r>
          </a:p>
          <a:p>
            <a:r>
              <a:rPr lang="hr-HR" dirty="0" smtClean="0"/>
              <a:t>Ali ja ne znam da li da je želim ili ne želim.”</a:t>
            </a:r>
          </a:p>
          <a:p>
            <a:r>
              <a:rPr lang="hr-HR" dirty="0" smtClean="0"/>
              <a:t>Pjesnik zamišlja li idealne djevojke koja će se “jednom pojaviti prekrasna , u plavom”, a on joj ne će znati ni ime./pj. slika</a:t>
            </a:r>
          </a:p>
          <a:p>
            <a:pPr algn="just"/>
            <a:r>
              <a:rPr lang="hr-HR" dirty="0" smtClean="0"/>
              <a:t>“Vrijeme se kreće u krugu, noseći radost i tugu, tračak istine ili samo snove.” Život je kao more u metafori: “U moru života što vječito kipi,</a:t>
            </a:r>
          </a:p>
          <a:p>
            <a:pPr algn="just"/>
            <a:r>
              <a:rPr lang="hr-HR" dirty="0" smtClean="0"/>
              <a:t>Što vječito hlapi,</a:t>
            </a:r>
          </a:p>
          <a:p>
            <a:pPr algn="just"/>
            <a:r>
              <a:rPr lang="hr-HR" dirty="0" smtClean="0"/>
              <a:t>  Stvaraju se opet, sastaju se opet</a:t>
            </a:r>
          </a:p>
          <a:p>
            <a:pPr algn="just"/>
            <a:r>
              <a:rPr lang="hr-HR" dirty="0" smtClean="0"/>
              <a:t>Možda iste kapi.” </a:t>
            </a:r>
          </a:p>
          <a:p>
            <a:pPr algn="just"/>
            <a:r>
              <a:rPr lang="hr-HR" dirty="0" smtClean="0"/>
              <a:t>Ponavljanjem glasova u aliteraciji i asonanci (k, t, n, a, i, o), riječi, stihova i strofa, te unakrsnom rimom, postiže se ritam.</a:t>
            </a:r>
          </a:p>
          <a:p>
            <a:pPr algn="just"/>
            <a:r>
              <a:rPr lang="hr-HR" dirty="0" smtClean="0"/>
              <a:t>(Slap, 1974.: 30)</a:t>
            </a:r>
          </a:p>
          <a:p>
            <a:pPr>
              <a:buNone/>
            </a:pPr>
            <a:endParaRPr lang="hr-HR" dirty="0"/>
          </a:p>
        </p:txBody>
      </p:sp>
    </p:spTree>
  </p:cSld>
  <p:clrMapOvr>
    <a:masterClrMapping/>
  </p:clrMapOvr>
  <p:transition advTm="531"/>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  “pjesma mrtvog pjesnika”</a:t>
            </a:r>
            <a:endParaRPr lang="hr-HR" dirty="0"/>
          </a:p>
        </p:txBody>
      </p:sp>
      <p:sp>
        <p:nvSpPr>
          <p:cNvPr id="3" name="Rezervirano mjesto sadržaja 2"/>
          <p:cNvSpPr>
            <a:spLocks noGrp="1"/>
          </p:cNvSpPr>
          <p:nvPr>
            <p:ph idx="1"/>
          </p:nvPr>
        </p:nvSpPr>
        <p:spPr/>
        <p:txBody>
          <a:bodyPr>
            <a:normAutofit fontScale="77500" lnSpcReduction="20000"/>
          </a:bodyPr>
          <a:lstStyle/>
          <a:p>
            <a:r>
              <a:rPr lang="hr-HR" dirty="0" smtClean="0"/>
              <a:t>Pjesma je objavljena u zbirci “Voćka poslije kiše”. </a:t>
            </a:r>
          </a:p>
          <a:p>
            <a:r>
              <a:rPr lang="hr-HR" dirty="0" smtClean="0"/>
              <a:t>Cesarić izražava misao da knjiga koju pisac ostavlja iza sebe dio je njega koji spava. Tko čita knjigu, u život ga budi:</a:t>
            </a:r>
          </a:p>
          <a:p>
            <a:r>
              <a:rPr lang="hr-HR" dirty="0" smtClean="0"/>
              <a:t>“Probudi me, i bit ću tvoja java.”</a:t>
            </a:r>
          </a:p>
          <a:p>
            <a:pPr algn="just"/>
            <a:r>
              <a:rPr lang="hr-HR" dirty="0" smtClean="0"/>
              <a:t>Pjesnik više nema proljeća, ljeta, jeseni ni zima, od života ostala mu je tek rima. Svom čitatelju želi pokloniti stihove u kojima otkriva svoje misli, osjećaje, sve ljepote,  snove i uspomene. Priželjkuje “mladost, sunce, toplinu i zvijezde u noći”. </a:t>
            </a:r>
          </a:p>
          <a:p>
            <a:pPr algn="just"/>
            <a:r>
              <a:rPr lang="hr-HR" dirty="0" smtClean="0"/>
              <a:t>Pjesnik je orijentiran prema životu:</a:t>
            </a:r>
          </a:p>
          <a:p>
            <a:pPr algn="just"/>
            <a:r>
              <a:rPr lang="hr-HR" dirty="0" smtClean="0"/>
              <a:t>“Sav život moj u tvojoj sad je ruci.</a:t>
            </a:r>
          </a:p>
          <a:p>
            <a:pPr algn="just"/>
            <a:r>
              <a:rPr lang="hr-HR" dirty="0" smtClean="0"/>
              <a:t>Probudi me! </a:t>
            </a:r>
            <a:r>
              <a:rPr lang="hr-HR" dirty="0" err="1" smtClean="0"/>
              <a:t>..</a:t>
            </a:r>
            <a:r>
              <a:rPr lang="hr-HR" dirty="0" smtClean="0"/>
              <a:t>.</a:t>
            </a:r>
          </a:p>
          <a:p>
            <a:pPr algn="just"/>
            <a:r>
              <a:rPr lang="hr-HR" dirty="0" smtClean="0"/>
              <a:t>Pred vratima života ja sam prosjak.</a:t>
            </a:r>
          </a:p>
          <a:p>
            <a:pPr algn="just"/>
            <a:r>
              <a:rPr lang="hr-HR" dirty="0" smtClean="0"/>
              <a:t>Čuj moje kucanje! Moj glas iz groba!”</a:t>
            </a:r>
          </a:p>
          <a:p>
            <a:pPr algn="just"/>
            <a:r>
              <a:rPr lang="hr-HR" dirty="0" smtClean="0"/>
              <a:t>(Slap , 1974.: 97)</a:t>
            </a:r>
          </a:p>
          <a:p>
            <a:pPr algn="just"/>
            <a:endParaRPr lang="hr-HR" dirty="0" smtClean="0"/>
          </a:p>
          <a:p>
            <a:pPr algn="just"/>
            <a:endParaRPr lang="hr-HR" dirty="0" smtClean="0"/>
          </a:p>
          <a:p>
            <a:pPr algn="just"/>
            <a:endParaRPr lang="hr-HR" dirty="0"/>
          </a:p>
        </p:txBody>
      </p:sp>
    </p:spTree>
  </p:cSld>
  <p:clrMapOvr>
    <a:masterClrMapping/>
  </p:clrMapOvr>
  <p:transition advTm="437"/>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CESARIĆEVe PJESNIČKe ZBIRKe</a:t>
            </a:r>
            <a:endParaRPr lang="hr-HR" dirty="0"/>
          </a:p>
        </p:txBody>
      </p:sp>
      <p:pic>
        <p:nvPicPr>
          <p:cNvPr id="1026" name="Picture 2" descr="C:\Users\korisnik\Pictures\Nova mapa (2)\preuzmi (3).jpg"/>
          <p:cNvPicPr>
            <a:picLocks noGrp="1" noChangeAspect="1" noChangeArrowheads="1"/>
          </p:cNvPicPr>
          <p:nvPr>
            <p:ph idx="1"/>
          </p:nvPr>
        </p:nvPicPr>
        <p:blipFill>
          <a:blip r:embed="rId2"/>
          <a:srcRect/>
          <a:stretch>
            <a:fillRect/>
          </a:stretch>
        </p:blipFill>
        <p:spPr bwMode="auto">
          <a:xfrm>
            <a:off x="1643042" y="2428868"/>
            <a:ext cx="4806186" cy="3600000"/>
          </a:xfrm>
          <a:prstGeom prst="rect">
            <a:avLst/>
          </a:prstGeom>
          <a:noFill/>
        </p:spPr>
      </p:pic>
    </p:spTree>
  </p:cSld>
  <p:clrMapOvr>
    <a:masterClrMapping/>
  </p:clrMapOvr>
  <p:transition advTm="452"/>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t>Socijalna pjesma </a:t>
            </a:r>
            <a:br>
              <a:rPr lang="hr-HR" dirty="0" smtClean="0"/>
            </a:br>
            <a:r>
              <a:rPr lang="hr-HR" dirty="0" smtClean="0"/>
              <a:t>              “balada iz predgrađa”</a:t>
            </a:r>
            <a:endParaRPr lang="hr-HR" dirty="0"/>
          </a:p>
        </p:txBody>
      </p:sp>
      <p:sp>
        <p:nvSpPr>
          <p:cNvPr id="3" name="Rezervirano mjesto sadržaja 2"/>
          <p:cNvSpPr>
            <a:spLocks noGrp="1"/>
          </p:cNvSpPr>
          <p:nvPr>
            <p:ph idx="1"/>
          </p:nvPr>
        </p:nvSpPr>
        <p:spPr/>
        <p:txBody>
          <a:bodyPr>
            <a:normAutofit fontScale="47500" lnSpcReduction="20000"/>
          </a:bodyPr>
          <a:lstStyle/>
          <a:p>
            <a:pPr algn="just"/>
            <a:r>
              <a:rPr lang="hr-HR" dirty="0" smtClean="0"/>
              <a:t> Cesarićeve socijalne pjesme “Predgrađe”, “Vagonaši”, “Mrtvačnica najbjednijih”  i “Balada iz predgrađa” govore o društvenoj     bijedi i siromaštvu.</a:t>
            </a:r>
          </a:p>
          <a:p>
            <a:pPr algn="just"/>
            <a:r>
              <a:rPr lang="hr-HR" dirty="0" smtClean="0"/>
              <a:t>“Balada iz predgrađa” kao lirsko-epska pjesma odnosi se na siromašno gradsko predgrađe. Počinje vizualnom pjesničkom slikom kojom predočava put obasjan petrolejskom lampom:</a:t>
            </a:r>
          </a:p>
          <a:p>
            <a:pPr algn="just"/>
            <a:r>
              <a:rPr lang="hr-HR" dirty="0" smtClean="0"/>
              <a:t>“…I lije na uglu petrolejska lampa</a:t>
            </a:r>
          </a:p>
          <a:p>
            <a:pPr algn="just"/>
            <a:r>
              <a:rPr lang="hr-HR" dirty="0" smtClean="0"/>
              <a:t>Svjetlost crvenkastožutu</a:t>
            </a:r>
          </a:p>
          <a:p>
            <a:pPr algn="just"/>
            <a:r>
              <a:rPr lang="hr-HR" dirty="0" smtClean="0"/>
              <a:t>Na debelo blato kraj staroga plota</a:t>
            </a:r>
          </a:p>
          <a:p>
            <a:pPr algn="just"/>
            <a:r>
              <a:rPr lang="hr-HR" dirty="0" smtClean="0"/>
              <a:t>I dvije, tri cigle na putu.”</a:t>
            </a:r>
          </a:p>
          <a:p>
            <a:pPr algn="just"/>
            <a:r>
              <a:rPr lang="hr-HR" dirty="0" smtClean="0"/>
              <a:t>Lampa je u pjesmi tematski motiv pjesnika svjetla.</a:t>
            </a:r>
          </a:p>
          <a:p>
            <a:pPr algn="just"/>
            <a:r>
              <a:rPr lang="hr-HR" dirty="0" smtClean="0"/>
              <a:t>Tim putem svakodnevno prolaze obični mali zamišljeni brižni ljudi:</a:t>
            </a:r>
          </a:p>
          <a:p>
            <a:pPr algn="just"/>
            <a:r>
              <a:rPr lang="hr-HR" dirty="0" smtClean="0"/>
              <a:t>“I uvijek ista sirotinja uđe </a:t>
            </a:r>
          </a:p>
          <a:p>
            <a:pPr algn="just"/>
            <a:r>
              <a:rPr lang="hr-HR" dirty="0" smtClean="0"/>
              <a:t>U njezinu svjetlost iz mraka,</a:t>
            </a:r>
          </a:p>
          <a:p>
            <a:pPr algn="just"/>
            <a:r>
              <a:rPr lang="hr-HR" dirty="0" smtClean="0"/>
              <a:t>I s licem na kojem su obično brige</a:t>
            </a:r>
          </a:p>
          <a:p>
            <a:pPr algn="just"/>
            <a:r>
              <a:rPr lang="hr-HR" dirty="0" smtClean="0"/>
              <a:t>Pređe je u par koraka.”</a:t>
            </a:r>
          </a:p>
          <a:p>
            <a:pPr algn="just"/>
            <a:r>
              <a:rPr lang="hr-HR" dirty="0" smtClean="0"/>
              <a:t>U idućim stihovima  pjesnik spominje pojedinca koji jednom izostane na tom putu, vrijeme  prolazi, jesen i zima, i proljeće stiže, a njega nema:</a:t>
            </a:r>
          </a:p>
          <a:p>
            <a:pPr algn="just"/>
            <a:r>
              <a:rPr lang="hr-HR" dirty="0" smtClean="0"/>
              <a:t>“A prolaze kao i dotada </a:t>
            </a:r>
            <a:r>
              <a:rPr lang="hr-HR" dirty="0" err="1" smtClean="0"/>
              <a:t>ljidi</a:t>
            </a:r>
            <a:r>
              <a:rPr lang="hr-HR" dirty="0" smtClean="0"/>
              <a:t>,</a:t>
            </a:r>
          </a:p>
          <a:p>
            <a:pPr algn="just"/>
            <a:r>
              <a:rPr lang="hr-HR" dirty="0" smtClean="0"/>
              <a:t>I maj već miriše –</a:t>
            </a:r>
          </a:p>
          <a:p>
            <a:pPr algn="just"/>
            <a:r>
              <a:rPr lang="hr-HR" dirty="0" smtClean="0"/>
              <a:t>A njega nema, i nema, i nema,</a:t>
            </a:r>
          </a:p>
          <a:p>
            <a:pPr algn="just"/>
            <a:r>
              <a:rPr lang="hr-HR" dirty="0" smtClean="0"/>
              <a:t>I nema ga više…” / naglašen ritam zbog ponavljanja riječi i stihova te izmjene dužih i kraćih stihova i unakrsne rime (</a:t>
            </a:r>
            <a:r>
              <a:rPr lang="hr-HR" dirty="0" err="1" smtClean="0"/>
              <a:t>abab</a:t>
            </a:r>
            <a:r>
              <a:rPr lang="hr-HR" dirty="0" smtClean="0"/>
              <a:t>) u </a:t>
            </a:r>
            <a:r>
              <a:rPr lang="hr-HR" dirty="0" err="1" smtClean="0"/>
              <a:t>katrenima</a:t>
            </a:r>
            <a:r>
              <a:rPr lang="hr-HR" dirty="0" smtClean="0"/>
              <a:t> (strofama od četiri stiha).</a:t>
            </a:r>
          </a:p>
          <a:p>
            <a:pPr algn="just"/>
            <a:r>
              <a:rPr lang="hr-HR" dirty="0" smtClean="0"/>
              <a:t>Zbog melodioznosti stiha pjesmu je uglazbio Hrvoje </a:t>
            </a:r>
            <a:r>
              <a:rPr lang="hr-HR" dirty="0" err="1" smtClean="0"/>
              <a:t>Hegedušić</a:t>
            </a:r>
            <a:r>
              <a:rPr lang="hr-HR" dirty="0" smtClean="0"/>
              <a:t> kao šansonu.</a:t>
            </a:r>
          </a:p>
          <a:p>
            <a:pPr algn="just"/>
            <a:r>
              <a:rPr lang="hr-HR" dirty="0" smtClean="0"/>
              <a:t>(Slap, 1974.; 62-63)</a:t>
            </a:r>
          </a:p>
          <a:p>
            <a:pPr algn="just"/>
            <a:endParaRPr lang="hr-HR" dirty="0"/>
          </a:p>
        </p:txBody>
      </p:sp>
    </p:spTree>
  </p:cSld>
  <p:clrMapOvr>
    <a:masterClrMapping/>
  </p:clrMapOvr>
  <p:transition advTm="437"/>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CESARIĆev život</a:t>
            </a:r>
            <a:endParaRPr lang="hr-HR" dirty="0"/>
          </a:p>
        </p:txBody>
      </p:sp>
      <p:sp>
        <p:nvSpPr>
          <p:cNvPr id="4" name="Rezervirano mjesto sadržaja 3"/>
          <p:cNvSpPr>
            <a:spLocks noGrp="1"/>
          </p:cNvSpPr>
          <p:nvPr>
            <p:ph idx="1"/>
          </p:nvPr>
        </p:nvSpPr>
        <p:spPr/>
        <p:txBody>
          <a:bodyPr>
            <a:normAutofit fontScale="85000" lnSpcReduction="20000"/>
          </a:bodyPr>
          <a:lstStyle/>
          <a:p>
            <a:pPr algn="just"/>
            <a:r>
              <a:rPr lang="hr-HR" dirty="0" smtClean="0"/>
              <a:t>“</a:t>
            </a:r>
            <a:r>
              <a:rPr lang="hr-HR" dirty="0" err="1" smtClean="0"/>
              <a:t>Dobriša</a:t>
            </a:r>
            <a:r>
              <a:rPr lang="hr-HR" dirty="0" smtClean="0"/>
              <a:t> Cesarić rođen je u Požegi, u obitelji inženjera šumarstva. Pučku školu polazi u Osijeku gdje stanuje u Strossmayerovoj ulici blizu Drave. Godine 1916. maturant je realne gimnazije u Osijeku i te godine seli u Zagreb. </a:t>
            </a:r>
          </a:p>
          <a:p>
            <a:pPr algn="just"/>
            <a:r>
              <a:rPr lang="hr-HR" dirty="0" smtClean="0"/>
              <a:t>Prvo upisuje studij prava, a potom studij filozofije 1921. godine. Poslije očeve smrti 1923. zaposli se u Školi narodnoga zdravlja u knjižnici i kao lektor. Kasnije je djelatnik Ureda za hrvatski jezik u Ministarstvu narodne prosvjete, a nakon Drugog svjetskog rata urednik je izdavačkog poduzeća “Zora”.</a:t>
            </a:r>
          </a:p>
          <a:p>
            <a:pPr algn="just"/>
            <a:r>
              <a:rPr lang="hr-HR" dirty="0" smtClean="0"/>
              <a:t>Član je Akademije znanosti i umjetnosti te predsjednik Društva književnika Hrvatske.”</a:t>
            </a:r>
          </a:p>
          <a:p>
            <a:pPr algn="just">
              <a:buNone/>
            </a:pPr>
            <a:r>
              <a:rPr lang="hr-HR" dirty="0" smtClean="0"/>
              <a:t>   (Hr.vikipedia.org/</a:t>
            </a:r>
            <a:r>
              <a:rPr lang="hr-HR" dirty="0" err="1" smtClean="0"/>
              <a:t>wiki</a:t>
            </a:r>
            <a:r>
              <a:rPr lang="hr-HR" dirty="0" smtClean="0"/>
              <a:t>/</a:t>
            </a:r>
            <a:r>
              <a:rPr lang="hr-HR" dirty="0" err="1" smtClean="0"/>
              <a:t>Dobriša</a:t>
            </a:r>
            <a:r>
              <a:rPr lang="hr-HR" dirty="0" smtClean="0"/>
              <a:t> Cesarić)</a:t>
            </a:r>
          </a:p>
          <a:p>
            <a:pPr algn="just">
              <a:buNone/>
            </a:pPr>
            <a:r>
              <a:rPr lang="hr-HR" dirty="0" smtClean="0"/>
              <a:t>   (Pavletić, 1974: 171-172)  </a:t>
            </a:r>
          </a:p>
          <a:p>
            <a:pPr algn="just"/>
            <a:endParaRPr lang="hr-HR" dirty="0"/>
          </a:p>
        </p:txBody>
      </p:sp>
    </p:spTree>
  </p:cSld>
  <p:clrMapOvr>
    <a:masterClrMapping/>
  </p:clrMapOvr>
  <p:transition advTm="858"/>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t>OBASJAN PUT U CESARIĆEVOJ  </a:t>
            </a:r>
            <a:br>
              <a:rPr lang="hr-HR" dirty="0" smtClean="0"/>
            </a:br>
            <a:r>
              <a:rPr lang="hr-HR" dirty="0" smtClean="0"/>
              <a:t>               “BALADI IZ PREDGRAĐA”</a:t>
            </a:r>
            <a:endParaRPr lang="hr-HR" dirty="0"/>
          </a:p>
        </p:txBody>
      </p:sp>
      <p:sp>
        <p:nvSpPr>
          <p:cNvPr id="3" name="Rezervirano mjesto sadržaja 2"/>
          <p:cNvSpPr>
            <a:spLocks noGrp="1"/>
          </p:cNvSpPr>
          <p:nvPr>
            <p:ph idx="1"/>
          </p:nvPr>
        </p:nvSpPr>
        <p:spPr>
          <a:xfrm>
            <a:off x="428596" y="1643050"/>
            <a:ext cx="7239000" cy="4846320"/>
          </a:xfrm>
        </p:spPr>
        <p:txBody>
          <a:bodyPr/>
          <a:lstStyle/>
          <a:p>
            <a:r>
              <a:rPr lang="hr-HR" dirty="0" smtClean="0"/>
              <a:t>Tekst balade koja je uglazbljena kao šansona</a:t>
            </a:r>
            <a:endParaRPr lang="hr-HR" dirty="0"/>
          </a:p>
        </p:txBody>
      </p:sp>
      <p:pic>
        <p:nvPicPr>
          <p:cNvPr id="1026" name="Picture 2" descr="C:\Users\korisnik\Pictures\Nova mapa (2)\preuzmi.jpg"/>
          <p:cNvPicPr>
            <a:picLocks noChangeAspect="1" noChangeArrowheads="1"/>
          </p:cNvPicPr>
          <p:nvPr/>
        </p:nvPicPr>
        <p:blipFill>
          <a:blip r:embed="rId2"/>
          <a:srcRect/>
          <a:stretch>
            <a:fillRect/>
          </a:stretch>
        </p:blipFill>
        <p:spPr bwMode="auto">
          <a:xfrm>
            <a:off x="1428728" y="2571744"/>
            <a:ext cx="4806186" cy="3600000"/>
          </a:xfrm>
          <a:prstGeom prst="rect">
            <a:avLst/>
          </a:prstGeom>
          <a:noFill/>
        </p:spPr>
      </p:pic>
    </p:spTree>
  </p:cSld>
  <p:clrMapOvr>
    <a:masterClrMapping/>
  </p:clrMapOvr>
  <p:transition advTm="515"/>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dirty="0" smtClean="0"/>
              <a:t>ZNAČAJKE CESARIĆEVE LIRIKE</a:t>
            </a:r>
            <a:endParaRPr lang="hr-HR" dirty="0"/>
          </a:p>
        </p:txBody>
      </p:sp>
      <p:sp>
        <p:nvSpPr>
          <p:cNvPr id="3" name="Rezervirano mjesto sadržaja 2"/>
          <p:cNvSpPr>
            <a:spLocks noGrp="1"/>
          </p:cNvSpPr>
          <p:nvPr>
            <p:ph idx="1"/>
          </p:nvPr>
        </p:nvSpPr>
        <p:spPr/>
        <p:txBody>
          <a:bodyPr>
            <a:normAutofit fontScale="62500" lnSpcReduction="20000"/>
          </a:bodyPr>
          <a:lstStyle/>
          <a:p>
            <a:pPr algn="just"/>
            <a:r>
              <a:rPr lang="hr-HR" dirty="0" smtClean="0"/>
              <a:t>Cesarićeve su pjesme pisane jednostavnim vezanim stihom jer se većina njih rimuje. Prevladava </a:t>
            </a:r>
            <a:r>
              <a:rPr lang="hr-HR" dirty="0" err="1" smtClean="0"/>
              <a:t>katren</a:t>
            </a:r>
            <a:r>
              <a:rPr lang="hr-HR" dirty="0" smtClean="0"/>
              <a:t>, </a:t>
            </a:r>
            <a:r>
              <a:rPr lang="hr-HR" dirty="0" err="1" smtClean="0"/>
              <a:t>četverostih</a:t>
            </a:r>
            <a:r>
              <a:rPr lang="hr-HR" dirty="0" smtClean="0"/>
              <a:t>, kao klasični oblik strofe od četiri stiha. Osebujna je intonacija i harmonija pjesnikovog pjesničkog jezika, samoglasničke igre, rime i ritam.  Pjesnički izraz prepoznatljiv je po asonanci, aliteraciji, pjesničkoj slici, personifikaciji, usporedbi, metafori, kontrastu i simbolu.</a:t>
            </a:r>
          </a:p>
          <a:p>
            <a:pPr algn="just"/>
            <a:r>
              <a:rPr lang="hr-HR" dirty="0" smtClean="0"/>
              <a:t>Cesarić je pjesnik života, autor antologijskih pjesama koje se uvijek rado čitaju. </a:t>
            </a:r>
          </a:p>
          <a:p>
            <a:pPr algn="just"/>
            <a:r>
              <a:rPr lang="hr-HR" dirty="0" smtClean="0"/>
              <a:t>“Imati za suputnika velikog hrvatskog pjesnika kao što je to </a:t>
            </a:r>
            <a:r>
              <a:rPr lang="hr-HR" dirty="0" err="1" smtClean="0"/>
              <a:t>Dobriša</a:t>
            </a:r>
            <a:r>
              <a:rPr lang="hr-HR" dirty="0" smtClean="0"/>
              <a:t> Cesarić u još jednom traganju za svom onom mudrošću, životnim preokupacijama, iskustvo je koje je toliko obuhvatno da nas je, pa nerijetko i u pjesničkim minijaturama još jednom poučilo radosti, samoći, bolu, odlasku, povratku, lutanju, ljubavi, tišini…Nešto više od stotinu i trideset pjesničkih bisera ove tematske šetnje Cesarićevim opusom svjedoči o otpornosti jedne poezije vremenski i govori u ime njezine snage i protočnosti, odjeka i suptilnosti. Govori o poeziji koja nije izgubila svoj sjaj, naročito kada njome izravno upravlja jedan od najvećih – </a:t>
            </a:r>
            <a:r>
              <a:rPr lang="hr-HR" dirty="0" err="1" smtClean="0"/>
              <a:t>Dobriša</a:t>
            </a:r>
            <a:r>
              <a:rPr lang="hr-HR" dirty="0" smtClean="0"/>
              <a:t> Cesarić, i toj se svečanosti primanja stihova trebamo vraćati i puštati ju da cirkulira našim emocijama, mislima, životima – što češće.”</a:t>
            </a:r>
          </a:p>
          <a:p>
            <a:pPr algn="just"/>
            <a:r>
              <a:rPr lang="hr-HR" dirty="0" smtClean="0"/>
              <a:t>(Mihaljević, 2014.: 98- 99)</a:t>
            </a:r>
            <a:endParaRPr lang="hr-HR" dirty="0"/>
          </a:p>
        </p:txBody>
      </p:sp>
    </p:spTree>
  </p:cSld>
  <p:clrMapOvr>
    <a:masterClrMapping/>
  </p:clrMapOvr>
  <p:transition advTm="437"/>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t>   DOBRIŠA CESARIĆ U KATALOGU </a:t>
            </a:r>
            <a:br>
              <a:rPr lang="hr-HR" dirty="0" smtClean="0"/>
            </a:br>
            <a:r>
              <a:rPr lang="hr-HR" dirty="0" smtClean="0"/>
              <a:t>     KNJIŽNICA GRADA ZAGREBA                               </a:t>
            </a:r>
            <a:endParaRPr lang="hr-HR" dirty="0"/>
          </a:p>
        </p:txBody>
      </p:sp>
      <p:sp>
        <p:nvSpPr>
          <p:cNvPr id="3" name="Rezervirano mjesto sadržaja 2"/>
          <p:cNvSpPr>
            <a:spLocks noGrp="1"/>
          </p:cNvSpPr>
          <p:nvPr>
            <p:ph idx="1"/>
          </p:nvPr>
        </p:nvSpPr>
        <p:spPr/>
        <p:txBody>
          <a:bodyPr>
            <a:normAutofit fontScale="70000" lnSpcReduction="20000"/>
          </a:bodyPr>
          <a:lstStyle/>
          <a:p>
            <a:r>
              <a:rPr lang="hr-HR" dirty="0" err="1" smtClean="0"/>
              <a:t>kgz.hr</a:t>
            </a:r>
            <a:r>
              <a:rPr lang="hr-HR" dirty="0" smtClean="0"/>
              <a:t> /   katalog /   knjižnica        /usluge /     izbor/knjige</a:t>
            </a:r>
          </a:p>
          <a:p>
            <a:r>
              <a:rPr lang="hr-HR" dirty="0" smtClean="0"/>
              <a:t>pretraživanje /     složeno pretraživanje /      pregled</a:t>
            </a:r>
          </a:p>
          <a:p>
            <a:r>
              <a:rPr lang="hr-HR" dirty="0" smtClean="0"/>
              <a:t>autor</a:t>
            </a:r>
          </a:p>
          <a:p>
            <a:r>
              <a:rPr lang="hr-HR" dirty="0" smtClean="0"/>
              <a:t>Cesarić, </a:t>
            </a:r>
            <a:r>
              <a:rPr lang="hr-HR" dirty="0" err="1" smtClean="0"/>
              <a:t>Dobriša</a:t>
            </a:r>
            <a:r>
              <a:rPr lang="hr-HR" dirty="0" smtClean="0"/>
              <a:t> (68)</a:t>
            </a:r>
          </a:p>
          <a:p>
            <a:r>
              <a:rPr lang="hr-HR" dirty="0" smtClean="0"/>
              <a:t>katalog</a:t>
            </a:r>
          </a:p>
          <a:p>
            <a:r>
              <a:rPr lang="hr-HR" dirty="0" smtClean="0"/>
              <a:t>1 </a:t>
            </a:r>
            <a:r>
              <a:rPr lang="hr-HR" dirty="0" err="1" smtClean="0"/>
              <a:t>Ausgewahlte</a:t>
            </a:r>
            <a:r>
              <a:rPr lang="hr-HR" dirty="0" smtClean="0"/>
              <a:t> </a:t>
            </a:r>
            <a:r>
              <a:rPr lang="hr-HR" dirty="0" err="1" smtClean="0"/>
              <a:t>Gedichte</a:t>
            </a:r>
            <a:r>
              <a:rPr lang="hr-HR" dirty="0" smtClean="0"/>
              <a:t> – Izabrane pjesme / </a:t>
            </a:r>
            <a:r>
              <a:rPr lang="hr-HR" dirty="0" err="1" smtClean="0"/>
              <a:t>Johann</a:t>
            </a:r>
            <a:r>
              <a:rPr lang="hr-HR" dirty="0" smtClean="0"/>
              <a:t> </a:t>
            </a:r>
            <a:r>
              <a:rPr lang="hr-HR" dirty="0" err="1" smtClean="0"/>
              <a:t>Wolfgang</a:t>
            </a:r>
            <a:r>
              <a:rPr lang="hr-HR" dirty="0" smtClean="0"/>
              <a:t> Goethe, prijevod </a:t>
            </a:r>
            <a:r>
              <a:rPr lang="hr-HR" dirty="0" err="1" smtClean="0"/>
              <a:t>Dobriše</a:t>
            </a:r>
            <a:r>
              <a:rPr lang="hr-HR" dirty="0" smtClean="0"/>
              <a:t> Cesarića; Goethe, </a:t>
            </a:r>
            <a:r>
              <a:rPr lang="hr-HR" dirty="0" err="1" smtClean="0"/>
              <a:t>Johann</a:t>
            </a:r>
            <a:r>
              <a:rPr lang="hr-HR" dirty="0" smtClean="0"/>
              <a:t> </a:t>
            </a:r>
            <a:r>
              <a:rPr lang="hr-HR" dirty="0" err="1" smtClean="0"/>
              <a:t>Wolfgang</a:t>
            </a:r>
            <a:endParaRPr lang="hr-HR" dirty="0" smtClean="0"/>
          </a:p>
          <a:p>
            <a:pPr algn="just"/>
            <a:r>
              <a:rPr lang="hr-HR" dirty="0" smtClean="0"/>
              <a:t>2 Izbor pjesama, pogovor: Gorana Rem, </a:t>
            </a:r>
            <a:r>
              <a:rPr lang="hr-HR" dirty="0" err="1" smtClean="0"/>
              <a:t>Delimir</a:t>
            </a:r>
            <a:r>
              <a:rPr lang="hr-HR" dirty="0" smtClean="0"/>
              <a:t> </a:t>
            </a:r>
            <a:r>
              <a:rPr lang="hr-HR" dirty="0" err="1" smtClean="0"/>
              <a:t>Rušicki</a:t>
            </a:r>
            <a:r>
              <a:rPr lang="hr-HR" dirty="0" smtClean="0"/>
              <a:t>, Zagreb, Matica hrvatska, 2012.</a:t>
            </a:r>
          </a:p>
          <a:p>
            <a:pPr algn="just"/>
            <a:r>
              <a:rPr lang="hr-HR" dirty="0" smtClean="0"/>
              <a:t>3 Balada iz predgrađa / </a:t>
            </a:r>
            <a:r>
              <a:rPr lang="hr-HR" dirty="0" err="1" smtClean="0"/>
              <a:t>Dobriša</a:t>
            </a:r>
            <a:r>
              <a:rPr lang="hr-HR" dirty="0" smtClean="0"/>
              <a:t> Cesarić; (priredili i pogovor napisali </a:t>
            </a:r>
            <a:r>
              <a:rPr lang="hr-HR" dirty="0" err="1" smtClean="0"/>
              <a:t>Delimir</a:t>
            </a:r>
            <a:r>
              <a:rPr lang="hr-HR" dirty="0" smtClean="0"/>
              <a:t> </a:t>
            </a:r>
            <a:r>
              <a:rPr lang="hr-HR" dirty="0" err="1" smtClean="0"/>
              <a:t>Rušicki</a:t>
            </a:r>
            <a:r>
              <a:rPr lang="hr-HR" dirty="0" smtClean="0"/>
              <a:t> i Gorana Rem);  </a:t>
            </a:r>
          </a:p>
          <a:p>
            <a:pPr algn="just"/>
            <a:r>
              <a:rPr lang="hr-HR" dirty="0" err="1" smtClean="0"/>
              <a:t>I.ponovljeno</a:t>
            </a:r>
            <a:r>
              <a:rPr lang="hr-HR" dirty="0" smtClean="0"/>
              <a:t> i redizajnirano izdanje</a:t>
            </a:r>
          </a:p>
          <a:p>
            <a:pPr algn="just"/>
            <a:r>
              <a:rPr lang="hr-HR" dirty="0" smtClean="0"/>
              <a:t>Cesarić, </a:t>
            </a:r>
            <a:r>
              <a:rPr lang="hr-HR" dirty="0" err="1" smtClean="0"/>
              <a:t>Dobriša</a:t>
            </a:r>
            <a:endParaRPr lang="hr-HR" dirty="0" smtClean="0"/>
          </a:p>
          <a:p>
            <a:pPr algn="just"/>
            <a:r>
              <a:rPr lang="hr-HR" dirty="0" smtClean="0"/>
              <a:t>Vinkovci:  </a:t>
            </a:r>
            <a:r>
              <a:rPr lang="hr-HR" dirty="0" err="1" smtClean="0"/>
              <a:t>Privlačica</a:t>
            </a:r>
            <a:r>
              <a:rPr lang="hr-HR" dirty="0" smtClean="0"/>
              <a:t>, 1994.</a:t>
            </a:r>
          </a:p>
          <a:p>
            <a:pPr algn="just"/>
            <a:r>
              <a:rPr lang="hr-HR" dirty="0" smtClean="0"/>
              <a:t>Knjiga</a:t>
            </a:r>
          </a:p>
          <a:p>
            <a:pPr algn="just"/>
            <a:r>
              <a:rPr lang="hr-HR" dirty="0" smtClean="0"/>
              <a:t>za posudbu</a:t>
            </a:r>
          </a:p>
          <a:p>
            <a:r>
              <a:rPr lang="hr-HR" dirty="0" smtClean="0"/>
              <a:t>  </a:t>
            </a:r>
            <a:endParaRPr lang="hr-HR" dirty="0"/>
          </a:p>
        </p:txBody>
      </p:sp>
    </p:spTree>
  </p:cSld>
  <p:clrMapOvr>
    <a:masterClrMapping/>
  </p:clrMapOvr>
  <p:transition advTm="468"/>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t>LITERATURA</a:t>
            </a:r>
            <a:br>
              <a:rPr lang="hr-HR" dirty="0" smtClean="0"/>
            </a:br>
            <a:endParaRPr lang="hr-HR" dirty="0"/>
          </a:p>
        </p:txBody>
      </p:sp>
      <p:sp>
        <p:nvSpPr>
          <p:cNvPr id="3" name="Rezervirano mjesto sadržaja 2"/>
          <p:cNvSpPr>
            <a:spLocks noGrp="1"/>
          </p:cNvSpPr>
          <p:nvPr>
            <p:ph idx="1"/>
          </p:nvPr>
        </p:nvSpPr>
        <p:spPr/>
        <p:txBody>
          <a:bodyPr/>
          <a:lstStyle/>
          <a:p>
            <a:r>
              <a:rPr lang="hr-HR" dirty="0" smtClean="0"/>
              <a:t>1. hr.vikipedia.org/</a:t>
            </a:r>
            <a:r>
              <a:rPr lang="hr-HR" dirty="0" err="1" smtClean="0"/>
              <a:t>viki</a:t>
            </a:r>
            <a:r>
              <a:rPr lang="hr-HR" dirty="0" smtClean="0"/>
              <a:t>/</a:t>
            </a:r>
            <a:r>
              <a:rPr lang="hr-HR" dirty="0" err="1" smtClean="0"/>
              <a:t>Dobriša</a:t>
            </a:r>
            <a:r>
              <a:rPr lang="hr-HR" dirty="0" smtClean="0"/>
              <a:t> Cesarić</a:t>
            </a:r>
          </a:p>
          <a:p>
            <a:r>
              <a:rPr lang="hr-HR" dirty="0" smtClean="0"/>
              <a:t>2.Pavletić, V.(1974.): </a:t>
            </a:r>
            <a:r>
              <a:rPr lang="hr-HR" dirty="0" err="1" smtClean="0"/>
              <a:t>Dobriša</a:t>
            </a:r>
            <a:r>
              <a:rPr lang="hr-HR" dirty="0" smtClean="0"/>
              <a:t> Cesarić, Slap, Izabrane pjesme, Nakladni zavod MH: str.10., 15., 30., 39., 62., 75., 77., 79., 84., 86., 87., 159.</a:t>
            </a:r>
          </a:p>
          <a:p>
            <a:r>
              <a:rPr lang="hr-HR" dirty="0" smtClean="0"/>
              <a:t>3.Peakić, M.(1983.): </a:t>
            </a:r>
            <a:r>
              <a:rPr lang="hr-HR" dirty="0" err="1" smtClean="0"/>
              <a:t>Dobriša</a:t>
            </a:r>
            <a:r>
              <a:rPr lang="hr-HR" dirty="0" smtClean="0"/>
              <a:t> Cesarić, Voćka </a:t>
            </a:r>
          </a:p>
          <a:p>
            <a:r>
              <a:rPr lang="hr-HR" dirty="0" smtClean="0"/>
              <a:t>poslije kiše, Zagreb, Mladost, str. 7., 8., 9., 15., 71., 89., 97.</a:t>
            </a:r>
          </a:p>
          <a:p>
            <a:r>
              <a:rPr lang="hr-HR" dirty="0" smtClean="0"/>
              <a:t>4.Mihaljević, R. (2014.): </a:t>
            </a:r>
            <a:r>
              <a:rPr lang="hr-HR" dirty="0" err="1" smtClean="0"/>
              <a:t>Dobriša</a:t>
            </a:r>
            <a:r>
              <a:rPr lang="hr-HR" dirty="0" smtClean="0"/>
              <a:t> Cesarić, Pjesme, Zagreb, Mozaik knjiga (str. 98.-99.)</a:t>
            </a:r>
          </a:p>
          <a:p>
            <a:endParaRPr lang="hr-HR" dirty="0"/>
          </a:p>
        </p:txBody>
      </p:sp>
    </p:spTree>
  </p:cSld>
  <p:clrMapOvr>
    <a:masterClrMapping/>
  </p:clrMapOvr>
  <p:transition advTm="78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t>Osijek kao grad cesarićevog </a:t>
            </a:r>
            <a:br>
              <a:rPr lang="hr-HR" dirty="0" smtClean="0"/>
            </a:br>
            <a:r>
              <a:rPr lang="hr-HR" dirty="0" smtClean="0"/>
              <a:t>               djetinjstva</a:t>
            </a:r>
            <a:endParaRPr lang="hr-HR" dirty="0"/>
          </a:p>
        </p:txBody>
      </p:sp>
      <p:pic>
        <p:nvPicPr>
          <p:cNvPr id="1026" name="Picture 2" descr="C:\Users\Public\Pictures\Sample Pictures\imagesLDITN0TB.jpg"/>
          <p:cNvPicPr>
            <a:picLocks noGrp="1" noChangeAspect="1" noChangeArrowheads="1"/>
          </p:cNvPicPr>
          <p:nvPr>
            <p:ph idx="1"/>
          </p:nvPr>
        </p:nvPicPr>
        <p:blipFill>
          <a:blip r:embed="rId2"/>
          <a:srcRect/>
          <a:stretch>
            <a:fillRect/>
          </a:stretch>
        </p:blipFill>
        <p:spPr bwMode="auto">
          <a:xfrm>
            <a:off x="1214414" y="2214554"/>
            <a:ext cx="5671508" cy="3600000"/>
          </a:xfrm>
          <a:prstGeom prst="rect">
            <a:avLst/>
          </a:prstGeom>
          <a:noFill/>
        </p:spPr>
      </p:pic>
    </p:spTree>
  </p:cSld>
  <p:clrMapOvr>
    <a:masterClrMapping/>
  </p:clrMapOvr>
  <p:transition advTm="795"/>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Uvod u pjesnički rad</a:t>
            </a:r>
            <a:endParaRPr lang="hr-HR" dirty="0"/>
          </a:p>
        </p:txBody>
      </p:sp>
      <p:sp>
        <p:nvSpPr>
          <p:cNvPr id="3" name="Rezervirano mjesto sadržaja 2"/>
          <p:cNvSpPr>
            <a:spLocks noGrp="1"/>
          </p:cNvSpPr>
          <p:nvPr>
            <p:ph idx="1"/>
          </p:nvPr>
        </p:nvSpPr>
        <p:spPr/>
        <p:txBody>
          <a:bodyPr>
            <a:normAutofit fontScale="85000" lnSpcReduction="20000"/>
          </a:bodyPr>
          <a:lstStyle/>
          <a:p>
            <a:pPr algn="just"/>
            <a:r>
              <a:rPr lang="hr-HR" dirty="0" smtClean="0"/>
              <a:t>“Prva Cesarićeva pjesma - I ja ljubim – koju  piše 1916. godine kao četrnaestogodišnjak, objavljena je u zagrebačkom omladinskom listu Pobratim.</a:t>
            </a:r>
          </a:p>
          <a:p>
            <a:pPr algn="just"/>
            <a:r>
              <a:rPr lang="hr-HR" dirty="0" smtClean="0"/>
              <a:t>Prvu pjesničku zbirku Lirika objavljuje 1931. i za nju dobiva nagradu Akademije znanosti i umjetnosti. Surađuje u više književnih časopisa: Književna republika, Kritika, Hrvatska revija i </a:t>
            </a:r>
            <a:r>
              <a:rPr lang="hr-HR" dirty="0" err="1" smtClean="0"/>
              <a:t>Vienac</a:t>
            </a:r>
            <a:r>
              <a:rPr lang="hr-HR" dirty="0" smtClean="0"/>
              <a:t>. </a:t>
            </a:r>
          </a:p>
          <a:p>
            <a:pPr algn="just"/>
            <a:r>
              <a:rPr lang="hr-HR" dirty="0" smtClean="0"/>
              <a:t>Autor je desetak knjiga pjesama i prepjeva. Objavio je pjesničke zbirke: Lirika, </a:t>
            </a:r>
            <a:r>
              <a:rPr lang="hr-HR" dirty="0" err="1" smtClean="0"/>
              <a:t>Spasena</a:t>
            </a:r>
            <a:r>
              <a:rPr lang="hr-HR" dirty="0" smtClean="0"/>
              <a:t> svjetla, Izabrani stihovi, Pjesme, Osvijetljeni put, Tri pjesme, Proljeće koje nije moje, Izabrane  pjesme, Moj prijatelju i Slap.</a:t>
            </a:r>
          </a:p>
          <a:p>
            <a:pPr algn="just">
              <a:buNone/>
            </a:pPr>
            <a:r>
              <a:rPr lang="hr-HR" dirty="0" smtClean="0"/>
              <a:t>   Dobitnik je književne nagrade Vladimir Nazor 1964. i Goranovog vijenca 1976. godine.”</a:t>
            </a:r>
          </a:p>
          <a:p>
            <a:pPr algn="just">
              <a:buNone/>
            </a:pPr>
            <a:r>
              <a:rPr lang="hr-HR" dirty="0" smtClean="0"/>
              <a:t>   </a:t>
            </a:r>
          </a:p>
          <a:p>
            <a:pPr algn="just"/>
            <a:r>
              <a:rPr lang="hr-HR" dirty="0" smtClean="0"/>
              <a:t>(hr.wikipedia.org/</a:t>
            </a:r>
            <a:r>
              <a:rPr lang="hr-HR" dirty="0" err="1" smtClean="0"/>
              <a:t>wiki</a:t>
            </a:r>
            <a:r>
              <a:rPr lang="hr-HR" dirty="0" smtClean="0"/>
              <a:t>/</a:t>
            </a:r>
            <a:r>
              <a:rPr lang="hr-HR" dirty="0" err="1" smtClean="0"/>
              <a:t>Dobriša</a:t>
            </a:r>
            <a:r>
              <a:rPr lang="hr-HR" dirty="0" smtClean="0"/>
              <a:t> Cesarić)  </a:t>
            </a:r>
            <a:endParaRPr lang="hr-HR" dirty="0"/>
          </a:p>
        </p:txBody>
      </p:sp>
    </p:spTree>
  </p:cSld>
  <p:clrMapOvr>
    <a:masterClrMapping/>
  </p:clrMapOvr>
  <p:transition advTm="812"/>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t>Cesarić kao pejzažni pjesnik</a:t>
            </a:r>
            <a:endParaRPr lang="hr-HR" dirty="0"/>
          </a:p>
        </p:txBody>
      </p:sp>
      <p:sp>
        <p:nvSpPr>
          <p:cNvPr id="3" name="Rezervirano mjesto sadržaja 2"/>
          <p:cNvSpPr>
            <a:spLocks noGrp="1"/>
          </p:cNvSpPr>
          <p:nvPr>
            <p:ph idx="1"/>
          </p:nvPr>
        </p:nvSpPr>
        <p:spPr/>
        <p:txBody>
          <a:bodyPr>
            <a:normAutofit fontScale="92500" lnSpcReduction="20000"/>
          </a:bodyPr>
          <a:lstStyle/>
          <a:p>
            <a:pPr algn="just"/>
            <a:r>
              <a:rPr lang="hr-HR" dirty="0" smtClean="0"/>
              <a:t>“U svojoj osamnaestoj godini pjesmom “Buđenje šume” potvrdio se kao mlad pjesnik u hrvatskoj poeziji. Pjesma je objavljena u prvoj zbirci </a:t>
            </a:r>
          </a:p>
          <a:p>
            <a:pPr algn="just"/>
            <a:r>
              <a:rPr lang="hr-HR" dirty="0" smtClean="0"/>
              <a:t>“Lirika” 1931. godine. Za tu je zbirku kao još djelomice nepoznat pjesnik dobio nagradu Akademije znanosti i umjetnosti.”  </a:t>
            </a:r>
          </a:p>
          <a:p>
            <a:pPr algn="just"/>
            <a:r>
              <a:rPr lang="hr-HR" dirty="0" smtClean="0"/>
              <a:t>U pjesmi “Buđenje šume” naglašene su vidne, slušne  i mirisne pjesničke slike jer šuma odiše mirisom proljeća. Krošnje drveća predočene su metaforom “kao zelene grudi šume”. Ističu se i usporedbe: “sunce poput zlata obasjava cvjetove koji kao da se smiješe, dok vjeverica veselo skače”. Pjesma je puna radosti zbog ljepote šume.</a:t>
            </a:r>
          </a:p>
          <a:p>
            <a:pPr algn="just"/>
            <a:r>
              <a:rPr lang="hr-HR" dirty="0" smtClean="0"/>
              <a:t>(hr.vikipedia.org/</a:t>
            </a:r>
            <a:r>
              <a:rPr lang="hr-HR" dirty="0" err="1" smtClean="0"/>
              <a:t>viki</a:t>
            </a:r>
            <a:r>
              <a:rPr lang="hr-HR" dirty="0" smtClean="0"/>
              <a:t>/</a:t>
            </a:r>
            <a:r>
              <a:rPr lang="hr-HR" dirty="0" err="1" smtClean="0"/>
              <a:t>Dobriša</a:t>
            </a:r>
            <a:r>
              <a:rPr lang="hr-HR" dirty="0" smtClean="0"/>
              <a:t> Cesarić)</a:t>
            </a:r>
            <a:endParaRPr lang="hr-HR" dirty="0"/>
          </a:p>
        </p:txBody>
      </p:sp>
    </p:spTree>
  </p:cSld>
  <p:clrMapOvr>
    <a:masterClrMapping/>
  </p:clrMapOvr>
  <p:transition advTm="639"/>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PEJzAŽNE PJESME U “LIRICI”</a:t>
            </a:r>
            <a:endParaRPr lang="hr-HR" dirty="0"/>
          </a:p>
        </p:txBody>
      </p:sp>
      <p:sp>
        <p:nvSpPr>
          <p:cNvPr id="3" name="Rezervirano mjesto sadržaja 2"/>
          <p:cNvSpPr>
            <a:spLocks noGrp="1"/>
          </p:cNvSpPr>
          <p:nvPr>
            <p:ph idx="1"/>
          </p:nvPr>
        </p:nvSpPr>
        <p:spPr/>
        <p:txBody>
          <a:bodyPr>
            <a:normAutofit fontScale="85000" lnSpcReduction="10000"/>
          </a:bodyPr>
          <a:lstStyle/>
          <a:p>
            <a:pPr algn="just"/>
            <a:r>
              <a:rPr lang="hr-HR" dirty="0" smtClean="0"/>
              <a:t>U pjesmi “Slavonija” pjesnik dočarava žitno polje bogato klasjem gdje stazom prolazi Slavonka pjevajući široku otegnutu pjesmu poput slavonske ravnice. Pjesma je vrlo emocionalna,Cesarić rodnu staru Slavoniju doživljava kao majku jer je njome osjećajno dirnut. Cvrčak svojom pjesmom najavljuje bogatu žetvu, a hrčak je personificiran. </a:t>
            </a:r>
          </a:p>
          <a:p>
            <a:pPr algn="just"/>
            <a:r>
              <a:rPr lang="hr-HR" dirty="0" smtClean="0"/>
              <a:t>U “Lirici” objavljena je i pjesma “Tiho, o tiho govori mi jesen” u kojoj je naglašen slušni doživljaj tišine u “šuštanju lišća i šapatu kiše”. Dok zimi sniježi, pahulje se spuštaju na zemlju “još tiše”. U izboru riječi ističe se zvučna onomatopeja u ponavljanju glasova koji oponašaju šum jesenskog lišća i kiše (glasovi - š, ć - ponavljaju se kao aliteracija).</a:t>
            </a:r>
          </a:p>
          <a:p>
            <a:pPr algn="just">
              <a:buNone/>
            </a:pPr>
            <a:endParaRPr lang="hr-HR" dirty="0" smtClean="0"/>
          </a:p>
          <a:p>
            <a:pPr algn="just"/>
            <a:endParaRPr lang="hr-HR" dirty="0"/>
          </a:p>
        </p:txBody>
      </p:sp>
    </p:spTree>
  </p:cSld>
  <p:clrMapOvr>
    <a:masterClrMapping/>
  </p:clrMapOvr>
  <p:transition advTm="577"/>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Cesarićeva rodna slavonija</a:t>
            </a:r>
            <a:endParaRPr lang="hr-HR" dirty="0"/>
          </a:p>
        </p:txBody>
      </p:sp>
      <p:pic>
        <p:nvPicPr>
          <p:cNvPr id="1026" name="Picture 2" descr="C:\Users\korisnik\Pictures\Nova mapa (2)\preuzmi (2).jpg"/>
          <p:cNvPicPr>
            <a:picLocks noGrp="1" noChangeAspect="1" noChangeArrowheads="1"/>
          </p:cNvPicPr>
          <p:nvPr>
            <p:ph idx="1"/>
          </p:nvPr>
        </p:nvPicPr>
        <p:blipFill>
          <a:blip r:embed="rId2"/>
          <a:srcRect/>
          <a:stretch>
            <a:fillRect/>
          </a:stretch>
        </p:blipFill>
        <p:spPr bwMode="auto">
          <a:xfrm>
            <a:off x="928662" y="2428868"/>
            <a:ext cx="6210526" cy="3600000"/>
          </a:xfrm>
          <a:prstGeom prst="rect">
            <a:avLst/>
          </a:prstGeom>
          <a:noFill/>
        </p:spPr>
      </p:pic>
    </p:spTree>
  </p:cSld>
  <p:clrMapOvr>
    <a:masterClrMapping/>
  </p:clrMapOvr>
  <p:transition advTm="515"/>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t>JESENSKI KRAJOLIK KAO PJESNIČKA INSPIRACIJA</a:t>
            </a:r>
            <a:endParaRPr lang="hr-HR" dirty="0"/>
          </a:p>
        </p:txBody>
      </p:sp>
      <p:sp>
        <p:nvSpPr>
          <p:cNvPr id="3" name="Rezervirano mjesto sadržaja 2"/>
          <p:cNvSpPr>
            <a:spLocks noGrp="1"/>
          </p:cNvSpPr>
          <p:nvPr>
            <p:ph idx="1"/>
          </p:nvPr>
        </p:nvSpPr>
        <p:spPr/>
        <p:txBody>
          <a:bodyPr>
            <a:normAutofit fontScale="77500" lnSpcReduction="20000"/>
          </a:bodyPr>
          <a:lstStyle/>
          <a:p>
            <a:pPr algn="just"/>
            <a:r>
              <a:rPr lang="hr-HR" dirty="0" smtClean="0"/>
              <a:t>U pjesmi“Jesenje jutro” pjesnik izražava vidni, slušni, mirisni i dodirni doživljaj jeseni pri susretu s prijateljem koji u njegov dom unosi jesenski ugođaj:</a:t>
            </a:r>
          </a:p>
          <a:p>
            <a:pPr algn="just"/>
            <a:r>
              <a:rPr lang="hr-HR" dirty="0" smtClean="0"/>
              <a:t>“Moj prijatelj uđe u mokrom kaputu</a:t>
            </a:r>
          </a:p>
          <a:p>
            <a:pPr algn="just"/>
            <a:r>
              <a:rPr lang="hr-HR" dirty="0" smtClean="0"/>
              <a:t>I cijelu mi sobu namiriše kišom.”</a:t>
            </a:r>
          </a:p>
          <a:p>
            <a:pPr algn="just"/>
            <a:r>
              <a:rPr lang="hr-HR" dirty="0" smtClean="0"/>
              <a:t>Jesen je ogrnuta kišnim ogrtačem kojim zastire jesenski krajolik, a za sobom ostavi  dojam svježine u slikovitoj usporedbi zvukovno bogatoj asonancom i aliteracijom:</a:t>
            </a:r>
          </a:p>
          <a:p>
            <a:pPr algn="just"/>
            <a:r>
              <a:rPr lang="hr-HR" dirty="0" smtClean="0"/>
              <a:t>“Zanesen</a:t>
            </a:r>
          </a:p>
          <a:p>
            <a:pPr algn="just"/>
            <a:r>
              <a:rPr lang="hr-HR" dirty="0" smtClean="0"/>
              <a:t>Izusti “Jesen”.</a:t>
            </a:r>
          </a:p>
          <a:p>
            <a:pPr algn="just"/>
            <a:r>
              <a:rPr lang="hr-HR" dirty="0" smtClean="0"/>
              <a:t>Ta riječ je bila tako svježa</a:t>
            </a:r>
          </a:p>
          <a:p>
            <a:pPr algn="just"/>
            <a:r>
              <a:rPr lang="hr-HR" dirty="0" smtClean="0"/>
              <a:t>Ko naranča na grani</a:t>
            </a:r>
          </a:p>
          <a:p>
            <a:pPr algn="just"/>
            <a:r>
              <a:rPr lang="hr-HR" dirty="0" smtClean="0"/>
              <a:t>Nakon kiše.” </a:t>
            </a:r>
          </a:p>
          <a:p>
            <a:pPr algn="just"/>
            <a:r>
              <a:rPr lang="hr-HR" dirty="0" smtClean="0"/>
              <a:t>U asonanci i aliteraciji ponavljaju se glasovi: a, e, o, n, s, j. </a:t>
            </a:r>
          </a:p>
          <a:p>
            <a:r>
              <a:rPr lang="hr-HR" dirty="0" smtClean="0"/>
              <a:t>(Voćka poslije kiše, 1983.: 71) </a:t>
            </a:r>
            <a:endParaRPr lang="hr-HR" dirty="0"/>
          </a:p>
        </p:txBody>
      </p:sp>
    </p:spTree>
  </p:cSld>
  <p:clrMapOvr>
    <a:masterClrMapping/>
  </p:clrMapOvr>
  <p:transition advTm="561"/>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gatstvo">
  <a:themeElements>
    <a:clrScheme name="Bogatstv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Bogatstv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stv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1238</TotalTime>
  <Words>2854</Words>
  <Application>Microsoft Office PowerPoint</Application>
  <PresentationFormat>Prikaz na zaslonu (4:3)</PresentationFormat>
  <Paragraphs>208</Paragraphs>
  <Slides>33</Slides>
  <Notes>0</Notes>
  <HiddenSlides>0</HiddenSlides>
  <MMClips>0</MMClips>
  <ScaleCrop>false</ScaleCrop>
  <HeadingPairs>
    <vt:vector size="4" baseType="variant">
      <vt:variant>
        <vt:lpstr>Tema</vt:lpstr>
      </vt:variant>
      <vt:variant>
        <vt:i4>1</vt:i4>
      </vt:variant>
      <vt:variant>
        <vt:lpstr>Naslovi slajdova</vt:lpstr>
      </vt:variant>
      <vt:variant>
        <vt:i4>33</vt:i4>
      </vt:variant>
    </vt:vector>
  </HeadingPairs>
  <TitlesOfParts>
    <vt:vector size="34" baseType="lpstr">
      <vt:lpstr>Bogatstvo</vt:lpstr>
      <vt:lpstr>DOBRIŠA CESARIĆ (1902.-1980.)</vt:lpstr>
      <vt:lpstr> pjesnik krajolika, svjetla, refleksije, emocija i predgrađa  </vt:lpstr>
      <vt:lpstr>CESARIĆev život</vt:lpstr>
      <vt:lpstr>Osijek kao grad cesarićevog                 djetinjstva</vt:lpstr>
      <vt:lpstr>Uvod u pjesnički rad</vt:lpstr>
      <vt:lpstr>Cesarić kao pejzažni pjesnik</vt:lpstr>
      <vt:lpstr>PEJzAŽNE PJESME U “LIRICI”</vt:lpstr>
      <vt:lpstr>Cesarićeva rodna slavonija</vt:lpstr>
      <vt:lpstr>JESENSKI KRAJOLIK KAO PJESNIČKA INSPIRACIJA</vt:lpstr>
      <vt:lpstr>PERSONIFICIRANA “JESEN POLJEM TIHO HODA, PENJE SE u BRDA …”</vt:lpstr>
      <vt:lpstr>Cesarić kao pjesnik svjetla</vt:lpstr>
      <vt:lpstr>SLAP OBASJAN SUNCEM</vt:lpstr>
      <vt:lpstr>PEJZAŽNA PJESMA O PROLJEĆU</vt:lpstr>
      <vt:lpstr>PROLJETNA PJESMA                “breze na ulici”</vt:lpstr>
      <vt:lpstr>MLADE BREZE U PROLJEĆE</vt:lpstr>
      <vt:lpstr>PJESMA “POČETAK PROLJEĆA”</vt:lpstr>
      <vt:lpstr>       PROLJETNO JUTRO</vt:lpstr>
      <vt:lpstr>LJETNI UGOĐAJ U PJESMI                                        “SIJENO”            </vt:lpstr>
      <vt:lpstr>          PJESMA “U SUTON”</vt:lpstr>
      <vt:lpstr>Pjesma večernjih svjetiljaka           “večernji vidik”</vt:lpstr>
      <vt:lpstr>VEČERNJA SVJETLA NAD GRADOM</vt:lpstr>
      <vt:lpstr>MISAONA PJESMA “OBLAK”</vt:lpstr>
      <vt:lpstr>MISAONA PJESMA “MRTVA LUKA”</vt:lpstr>
      <vt:lpstr>     USIDRENE LAĐE U LUCI</vt:lpstr>
      <vt:lpstr>REFLEKSIVNA PJESMA “NA NOVU PLOVIDBU”</vt:lpstr>
      <vt:lpstr>EMOCIONALNA PJESMA                             “POVRATAK” </vt:lpstr>
      <vt:lpstr>  “pjesma mrtvog pjesnika”</vt:lpstr>
      <vt:lpstr>CESARIĆEVe PJESNIČKe ZBIRKe</vt:lpstr>
      <vt:lpstr>Socijalna pjesma                “balada iz predgrađa”</vt:lpstr>
      <vt:lpstr>OBASJAN PUT U CESARIĆEVOJ                  “BALADI IZ PREDGRAĐA”</vt:lpstr>
      <vt:lpstr>ZNAČAJKE CESARIĆEVE LIRIKE</vt:lpstr>
      <vt:lpstr>   DOBRIŠA CESARIĆ U KATALOGU       KNJIŽNICA GRADA ZAGREBA                               </vt:lpstr>
      <vt:lpstr>LITERATURA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DOBRIŠA CESARIĆ</dc:title>
  <dc:creator>korisnik</dc:creator>
  <cp:lastModifiedBy>korisnik</cp:lastModifiedBy>
  <cp:revision>547</cp:revision>
  <dcterms:created xsi:type="dcterms:W3CDTF">2015-09-11T06:42:01Z</dcterms:created>
  <dcterms:modified xsi:type="dcterms:W3CDTF">2015-11-06T13:14:49Z</dcterms:modified>
</cp:coreProperties>
</file>