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95" r:id="rId30"/>
    <p:sldId id="285" r:id="rId31"/>
    <p:sldId id="286" r:id="rId32"/>
    <p:sldId id="287" r:id="rId33"/>
    <p:sldId id="288" r:id="rId34"/>
    <p:sldId id="289" r:id="rId35"/>
    <p:sldId id="291" r:id="rId36"/>
    <p:sldId id="290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17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C986EC-8CC2-4A86-863C-D913EC740E49}" type="datetimeFigureOut">
              <a:rPr lang="sr-Latn-CS" smtClean="0"/>
              <a:pPr/>
              <a:t>2.7.2015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5262FC-6129-4817-8F56-A84F4A8125D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C986EC-8CC2-4A86-863C-D913EC740E49}" type="datetimeFigureOut">
              <a:rPr lang="sr-Latn-CS" smtClean="0"/>
              <a:pPr/>
              <a:t>2.7.2015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5262FC-6129-4817-8F56-A84F4A8125D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C986EC-8CC2-4A86-863C-D913EC740E49}" type="datetimeFigureOut">
              <a:rPr lang="sr-Latn-CS" smtClean="0"/>
              <a:pPr/>
              <a:t>2.7.2015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5262FC-6129-4817-8F56-A84F4A8125D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C986EC-8CC2-4A86-863C-D913EC740E49}" type="datetimeFigureOut">
              <a:rPr lang="sr-Latn-CS" smtClean="0"/>
              <a:pPr/>
              <a:t>2.7.2015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5262FC-6129-4817-8F56-A84F4A8125D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C986EC-8CC2-4A86-863C-D913EC740E49}" type="datetimeFigureOut">
              <a:rPr lang="sr-Latn-CS" smtClean="0"/>
              <a:pPr/>
              <a:t>2.7.2015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5262FC-6129-4817-8F56-A84F4A8125D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C986EC-8CC2-4A86-863C-D913EC740E49}" type="datetimeFigureOut">
              <a:rPr lang="sr-Latn-CS" smtClean="0"/>
              <a:pPr/>
              <a:t>2.7.2015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5262FC-6129-4817-8F56-A84F4A8125D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C986EC-8CC2-4A86-863C-D913EC740E49}" type="datetimeFigureOut">
              <a:rPr lang="sr-Latn-CS" smtClean="0"/>
              <a:pPr/>
              <a:t>2.7.2015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5262FC-6129-4817-8F56-A84F4A8125D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C986EC-8CC2-4A86-863C-D913EC740E49}" type="datetimeFigureOut">
              <a:rPr lang="sr-Latn-CS" smtClean="0"/>
              <a:pPr/>
              <a:t>2.7.2015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5262FC-6129-4817-8F56-A84F4A8125D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C986EC-8CC2-4A86-863C-D913EC740E49}" type="datetimeFigureOut">
              <a:rPr lang="sr-Latn-CS" smtClean="0"/>
              <a:pPr/>
              <a:t>2.7.2015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5262FC-6129-4817-8F56-A84F4A8125D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CC986EC-8CC2-4A86-863C-D913EC740E49}" type="datetimeFigureOut">
              <a:rPr lang="sr-Latn-CS" smtClean="0"/>
              <a:pPr/>
              <a:t>2.7.2015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5262FC-6129-4817-8F56-A84F4A8125D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C986EC-8CC2-4A86-863C-D913EC740E49}" type="datetimeFigureOut">
              <a:rPr lang="sr-Latn-CS" smtClean="0"/>
              <a:pPr/>
              <a:t>2.7.2015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5262FC-6129-4817-8F56-A84F4A8125D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C986EC-8CC2-4A86-863C-D913EC740E49}" type="datetimeFigureOut">
              <a:rPr lang="sr-Latn-CS" smtClean="0"/>
              <a:pPr/>
              <a:t>2.7.2015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75262FC-6129-4817-8F56-A84F4A8125D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hr/imgres?imgurl=http://www.nsk.hr/wp-content/uploads/2013/04/sestinski-kisobran.png&amp;imgrefurl=http://www.nsk.hr/u-spomen-na-nadu-iveljic/&amp;h=167&amp;w=280&amp;tbnid=hY_dz_SmajPH1M:&amp;zoom=1&amp;docid=5FaAWnhqB5Ia9M&amp;hl=hr&amp;ei=iqdUVdmRIZbfsASrqoGADw&amp;tbm=isch&amp;ved=0CCcQMygNMA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hr/imgres?imgurl=http://www.index.hr/images2/DuhUmocvari_V.jpg&amp;imgrefurl=http://www.index.hr/black/clanak/duh-u-mocvari--nezaboravna-pustolovina-u-kopackom-ritu-/327004.aspx&amp;h=195&amp;w=293&amp;tbnid=DA8nv0fcWT40UM:&amp;zoom=1&amp;docid=cIvpO2tgRFW3hM&amp;hl=en&amp;ei=4hsmVbuJH86HPYqVgYgO&amp;tbm=isch&amp;ved=0CCcQMygMMAw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sk.h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hr/imgres?imgurl=http://os-velika-trnovitica.skole.hr/upload/os-velika-trnovitica/images/newsimg/275/Image/zvijezda.png&amp;imgrefurl=http://os-velika-trnovitica.skole.hr/?news_id=275&amp;h=747&amp;w=800&amp;tbnid=rzfhhYDFP83wuM:&amp;zoom=1&amp;docid=fPPBhImRVAhh7M&amp;itg=1&amp;hl=en&amp;ei=sF_bVO7kGYvWauregvgI&amp;tbm=isch&amp;ved=0CCkQMygMMAw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os-ksdjalski-donjazelina.skole.hr/upload/os-ksdjalski-donjazelina/album/104/large_img_59374.jpg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hr/imgres?imgurl=http://smile4me.net/wp-content/uploads/2012/07/bg_footer.png&amp;imgrefurl=http://smile4me.net/kreativni-kutak/pjesmice-za-bebe/&amp;h=426&amp;w=1250&amp;tbnid=5-x87a3Cc1pEmM:&amp;zoom=1&amp;docid=YDdw5Lmkd0ffMM&amp;hl=en&amp;ei=9NfhVPCHCIXDOvbZgJAE&amp;tbm=isch&amp;ved=0CFUQMygzMD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SURADNJA ŠKOLSKE KNJIŽNICE I NASTAVE 2014./15.</a:t>
            </a:r>
            <a:endParaRPr lang="hr-HR" dirty="0"/>
          </a:p>
        </p:txBody>
      </p:sp>
      <p:sp>
        <p:nvSpPr>
          <p:cNvPr id="4" name="Podnaslov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Nastavne teme u knjižnici</a:t>
            </a:r>
            <a:endParaRPr lang="hr-HR" dirty="0"/>
          </a:p>
        </p:txBody>
      </p:sp>
    </p:spTree>
  </p:cSld>
  <p:clrMapOvr>
    <a:masterClrMapping/>
  </p:clrMapOvr>
  <p:transition advTm="1233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Učenici su naučili da je enciklopedija knjiga u kojoj je zapisano sveukupno ljudsko znanje. Na početku enciklopedije je stručno kazalo u kojem su abecednim redom nanizani pojmovi iz različitih područja ljudskog znanja označeni brojem stranice na kojoj se može pročitati pisani sadržaj o određenom pojmu. </a:t>
            </a:r>
          </a:p>
          <a:p>
            <a:r>
              <a:rPr lang="hr-HR" dirty="0" smtClean="0"/>
              <a:t>Enciklopedija je dio stručne referentne zbirke koju još čine: leksikon, atlas, rječnik, gramatika i pravopis.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DJEČJA ENCIKLOPEDIJA</a:t>
            </a:r>
            <a:endParaRPr lang="hr-HR" dirty="0"/>
          </a:p>
        </p:txBody>
      </p:sp>
    </p:spTree>
  </p:cSld>
  <p:clrMapOvr>
    <a:masterClrMapping/>
  </p:clrMapOvr>
  <p:transition advTm="811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U listopadu, mjesecu hrvatske knjige, za 3.c razred održan je sat u školskoj knjižnici o temi – put od autora do čitatelja. Učenici su informirani o stvaraocima knjige: piscu koji piše knjigu, ilustratoru kao likovnom umjetniku koji predočava likove, događaje i situacije crtežom i prevoditelju kao jezičnom stručnjaku koji prevodi</a:t>
            </a:r>
          </a:p>
          <a:p>
            <a:r>
              <a:rPr lang="hr-HR" dirty="0" smtClean="0"/>
              <a:t>knjigu sa stranog jezika na hrvatski jezik.</a:t>
            </a:r>
          </a:p>
          <a:p>
            <a:r>
              <a:rPr lang="hr-HR" dirty="0" smtClean="0"/>
              <a:t>U završnom dijelu sata učenicima su prikazani crtani filmovi o </a:t>
            </a:r>
            <a:r>
              <a:rPr lang="hr-HR" dirty="0" err="1" smtClean="0"/>
              <a:t>Ezopovim</a:t>
            </a:r>
            <a:r>
              <a:rPr lang="hr-HR" dirty="0" smtClean="0"/>
              <a:t> basnama:</a:t>
            </a:r>
          </a:p>
          <a:p>
            <a:r>
              <a:rPr lang="hr-HR" dirty="0" smtClean="0"/>
              <a:t>“Lisica i gavran”, “Lisica i roda”, “Lav i miš”. Učenici su trebali reći pouku svake basne. 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3.C U ŠKOLSKOJ KNJIŽNICI</a:t>
            </a:r>
            <a:br>
              <a:rPr lang="hr-HR" dirty="0" smtClean="0"/>
            </a:br>
            <a:r>
              <a:rPr lang="hr-HR" dirty="0" smtClean="0"/>
              <a:t>PUT OD AUTORA DO ČITATELJA</a:t>
            </a:r>
            <a:endParaRPr lang="hr-HR" dirty="0"/>
          </a:p>
        </p:txBody>
      </p:sp>
    </p:spTree>
  </p:cSld>
  <p:clrMapOvr>
    <a:masterClrMapping/>
  </p:clrMapOvr>
  <p:transition advTm="905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Književna djela u lektiri za 3.razred su:</a:t>
            </a:r>
          </a:p>
          <a:p>
            <a:r>
              <a:rPr lang="hr-HR" dirty="0" smtClean="0"/>
              <a:t>I.B.Mažuranić: “Čudnovate zgode šegrta Hlapića”</a:t>
            </a:r>
          </a:p>
          <a:p>
            <a:r>
              <a:rPr lang="hr-HR" dirty="0" err="1" smtClean="0"/>
              <a:t>H.Lofting</a:t>
            </a:r>
            <a:r>
              <a:rPr lang="hr-HR" dirty="0" smtClean="0"/>
              <a:t>: “Pripovijest o doktoru </a:t>
            </a:r>
            <a:r>
              <a:rPr lang="hr-HR" dirty="0" err="1" smtClean="0"/>
              <a:t>Dolittleu</a:t>
            </a:r>
            <a:r>
              <a:rPr lang="hr-HR" dirty="0" smtClean="0"/>
              <a:t>”</a:t>
            </a:r>
          </a:p>
          <a:p>
            <a:r>
              <a:rPr lang="hr-HR" dirty="0" err="1" smtClean="0"/>
              <a:t>M.lovrak</a:t>
            </a:r>
            <a:r>
              <a:rPr lang="hr-HR" dirty="0" smtClean="0"/>
              <a:t>: “Vlak u snijegu”</a:t>
            </a:r>
          </a:p>
          <a:p>
            <a:r>
              <a:rPr lang="hr-HR" dirty="0" err="1" smtClean="0"/>
              <a:t>V.Nazor</a:t>
            </a:r>
            <a:r>
              <a:rPr lang="hr-HR" dirty="0" smtClean="0"/>
              <a:t>: “Bijeli jelen”</a:t>
            </a:r>
          </a:p>
          <a:p>
            <a:r>
              <a:rPr lang="hr-HR" dirty="0" err="1" smtClean="0"/>
              <a:t>N.Iveljić</a:t>
            </a:r>
            <a:r>
              <a:rPr lang="hr-HR" dirty="0" smtClean="0"/>
              <a:t>: “Šestinski kišobran”</a:t>
            </a:r>
          </a:p>
          <a:p>
            <a:r>
              <a:rPr lang="hr-HR" dirty="0" err="1" smtClean="0"/>
              <a:t>B.Prosenjak</a:t>
            </a:r>
            <a:r>
              <a:rPr lang="hr-HR" dirty="0" smtClean="0"/>
              <a:t>: “Sijač sreće”</a:t>
            </a:r>
          </a:p>
          <a:p>
            <a:r>
              <a:rPr lang="hr-HR" dirty="0" err="1" smtClean="0"/>
              <a:t>L.Paljetak</a:t>
            </a:r>
            <a:r>
              <a:rPr lang="hr-HR" dirty="0" smtClean="0"/>
              <a:t>: “Miševi i mačke naglavačke”</a:t>
            </a:r>
          </a:p>
          <a:p>
            <a:r>
              <a:rPr lang="hr-HR" dirty="0" err="1" smtClean="0"/>
              <a:t>L.Baum</a:t>
            </a:r>
            <a:r>
              <a:rPr lang="hr-HR" dirty="0" smtClean="0"/>
              <a:t>: “Čarobnjak iz </a:t>
            </a:r>
            <a:r>
              <a:rPr lang="hr-HR" dirty="0" err="1" smtClean="0"/>
              <a:t>Oza</a:t>
            </a:r>
            <a:r>
              <a:rPr lang="hr-HR" dirty="0" smtClean="0"/>
              <a:t>”</a:t>
            </a:r>
          </a:p>
          <a:p>
            <a:r>
              <a:rPr lang="hr-HR" dirty="0" err="1" smtClean="0"/>
              <a:t>G.Rodari</a:t>
            </a:r>
            <a:r>
              <a:rPr lang="hr-HR" dirty="0" smtClean="0"/>
              <a:t>: “</a:t>
            </a:r>
            <a:r>
              <a:rPr lang="hr-HR" dirty="0" err="1" smtClean="0"/>
              <a:t>Čipolino</a:t>
            </a:r>
            <a:r>
              <a:rPr lang="hr-HR" dirty="0" smtClean="0"/>
              <a:t>”, “Putovanje plave strijele”</a:t>
            </a:r>
          </a:p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PREZENTACIJA LEKTIRE ZA 3.RAZRED</a:t>
            </a:r>
            <a:endParaRPr lang="hr-HR" dirty="0"/>
          </a:p>
        </p:txBody>
      </p:sp>
    </p:spTree>
  </p:cSld>
  <p:clrMapOvr>
    <a:masterClrMapping/>
  </p:clrMapOvr>
  <p:transition advTm="89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priči književnica Nada </a:t>
            </a:r>
            <a:r>
              <a:rPr lang="hr-HR" dirty="0" err="1" smtClean="0"/>
              <a:t>Iveljić</a:t>
            </a:r>
            <a:r>
              <a:rPr lang="hr-HR" dirty="0" smtClean="0"/>
              <a:t> pripovijeda o dječaku </a:t>
            </a:r>
            <a:r>
              <a:rPr lang="hr-HR" dirty="0" err="1" smtClean="0"/>
              <a:t>Iveku</a:t>
            </a:r>
            <a:r>
              <a:rPr lang="hr-HR" dirty="0" smtClean="0"/>
              <a:t> koji po kiši plovi u izvrnutom šestinskom kišobranu niz potok. Kišobran otplovi do grada gdje ga uzme neka žena i pokuša prodati njemačkim turistima kao turističku atrakciju. No, mali </a:t>
            </a:r>
            <a:r>
              <a:rPr lang="hr-HR" dirty="0" err="1" smtClean="0"/>
              <a:t>Ivek</a:t>
            </a:r>
            <a:r>
              <a:rPr lang="hr-HR" dirty="0" smtClean="0"/>
              <a:t> sa susjedom dođe na tržnicu, prepozna svoj kišobran, rad njegova djeda, kišobranara Martina </a:t>
            </a:r>
            <a:r>
              <a:rPr lang="hr-HR" dirty="0" err="1" smtClean="0"/>
              <a:t>Skledara</a:t>
            </a:r>
            <a:r>
              <a:rPr lang="hr-HR" dirty="0" smtClean="0"/>
              <a:t>, te ga odnese kući.</a:t>
            </a:r>
          </a:p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NADA IVELJIĆ</a:t>
            </a:r>
            <a:br>
              <a:rPr lang="hr-HR" dirty="0" smtClean="0"/>
            </a:br>
            <a:r>
              <a:rPr lang="hr-HR" dirty="0" smtClean="0"/>
              <a:t>“ŠESTINSKI KIŠOBRAN”</a:t>
            </a:r>
            <a:endParaRPr lang="hr-HR" dirty="0"/>
          </a:p>
        </p:txBody>
      </p:sp>
    </p:spTree>
  </p:cSld>
  <p:clrMapOvr>
    <a:masterClrMapping/>
  </p:clrMapOvr>
  <p:transition advTm="826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TRADICIONALNI ŠESTINSKI KIŠOBRAN</a:t>
            </a:r>
            <a:endParaRPr lang="hr-HR" dirty="0"/>
          </a:p>
        </p:txBody>
      </p:sp>
      <p:pic>
        <p:nvPicPr>
          <p:cNvPr id="4" name="Rezervirano mjesto sadržaja 3" descr="Slikovni rezultat za šestinski kišobran lektira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718563" y="3237392"/>
            <a:ext cx="17069" cy="1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lika 5" descr="Slikovni rezultat za šestinski kišobran lektira">
            <a:hlinkClick r:id="rId2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2796540"/>
            <a:ext cx="2133600" cy="126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61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Učenicima 4.razreda pri prvoj posudbi prezentirana je lektira:</a:t>
            </a:r>
          </a:p>
          <a:p>
            <a:r>
              <a:rPr lang="hr-HR" dirty="0" smtClean="0"/>
              <a:t>I.B.Mažuranić: “Priče iz davnine”</a:t>
            </a:r>
          </a:p>
          <a:p>
            <a:r>
              <a:rPr lang="hr-HR" dirty="0" err="1" smtClean="0"/>
              <a:t>M.Lovrak</a:t>
            </a:r>
            <a:r>
              <a:rPr lang="hr-HR" dirty="0" smtClean="0"/>
              <a:t>: “Družba Pere Kvržice”</a:t>
            </a:r>
          </a:p>
          <a:p>
            <a:r>
              <a:rPr lang="hr-HR" dirty="0" err="1" smtClean="0"/>
              <a:t>E.Kastner</a:t>
            </a:r>
            <a:r>
              <a:rPr lang="hr-HR" dirty="0" smtClean="0"/>
              <a:t>: “Emil i detektivi”</a:t>
            </a:r>
          </a:p>
          <a:p>
            <a:r>
              <a:rPr lang="hr-HR" dirty="0" err="1" smtClean="0"/>
              <a:t>J.Spyri</a:t>
            </a:r>
            <a:r>
              <a:rPr lang="hr-HR" dirty="0" smtClean="0"/>
              <a:t>: “Heidi”</a:t>
            </a:r>
          </a:p>
          <a:p>
            <a:r>
              <a:rPr lang="hr-HR" dirty="0" err="1" smtClean="0"/>
              <a:t>N.Pulić</a:t>
            </a:r>
            <a:r>
              <a:rPr lang="hr-HR" dirty="0" smtClean="0"/>
              <a:t>: “Ključić oko vrata”</a:t>
            </a:r>
          </a:p>
          <a:p>
            <a:r>
              <a:rPr lang="hr-HR" dirty="0" err="1" smtClean="0"/>
              <a:t>F.Salten</a:t>
            </a:r>
            <a:r>
              <a:rPr lang="hr-HR" dirty="0" smtClean="0"/>
              <a:t>: “Bambi”</a:t>
            </a:r>
          </a:p>
          <a:p>
            <a:r>
              <a:rPr lang="hr-HR" dirty="0" err="1" smtClean="0"/>
              <a:t>A.Lindgren</a:t>
            </a:r>
            <a:r>
              <a:rPr lang="hr-HR" dirty="0" smtClean="0"/>
              <a:t>: “Pipi Duga Čarapa”</a:t>
            </a:r>
          </a:p>
          <a:p>
            <a:r>
              <a:rPr lang="hr-HR" dirty="0" err="1" smtClean="0"/>
              <a:t>R.Kipling</a:t>
            </a:r>
            <a:r>
              <a:rPr lang="hr-HR" dirty="0" smtClean="0"/>
              <a:t>: “Knjiga o džungli”</a:t>
            </a:r>
          </a:p>
          <a:p>
            <a:r>
              <a:rPr lang="hr-HR" dirty="0" err="1" smtClean="0"/>
              <a:t>Z.Balog</a:t>
            </a:r>
            <a:r>
              <a:rPr lang="hr-HR" dirty="0" smtClean="0"/>
              <a:t>: “Nevidljiva Iva”</a:t>
            </a:r>
          </a:p>
          <a:p>
            <a:r>
              <a:rPr lang="hr-HR" dirty="0" err="1" smtClean="0"/>
              <a:t>A.Gardaš</a:t>
            </a:r>
            <a:r>
              <a:rPr lang="hr-HR" dirty="0" smtClean="0"/>
              <a:t>: “Duh u močvari”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LEKTIRA ZA 4.RAZRED</a:t>
            </a:r>
            <a:endParaRPr lang="hr-HR" dirty="0"/>
          </a:p>
        </p:txBody>
      </p:sp>
    </p:spTree>
  </p:cSld>
  <p:clrMapOvr>
    <a:masterClrMapping/>
  </p:clrMapOvr>
  <p:transition advTm="905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Petnaestog travnja ove godine održan je sat lektire u 4.c razredu o </a:t>
            </a:r>
            <a:r>
              <a:rPr lang="hr-HR" dirty="0" err="1" smtClean="0"/>
              <a:t>Gardaševom</a:t>
            </a:r>
            <a:r>
              <a:rPr lang="hr-HR" dirty="0" smtClean="0"/>
              <a:t> romanu “Duh u močvari”. Nakon uvodne riječ o životnom putu, književnom radu i piščevim djelima, učenici su iznosili svoje dojmove o romanu te radili po skupinama: 1.mjesto radnje; 2.Park prirode Kopački rit;3.biljni i životinjski svijet Parka; 4.osobine likova; 5.zimski ugođaj u Parku i akcija dječaka u brizi za životinje i hranilišta; 6.ideja ili temeljna misao romana; 7. poruka romana.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ANTO GARDAŠ</a:t>
            </a:r>
            <a:br>
              <a:rPr lang="hr-HR" dirty="0" smtClean="0"/>
            </a:br>
            <a:r>
              <a:rPr lang="hr-HR" dirty="0" smtClean="0"/>
              <a:t>“DUH U MOČVARI”</a:t>
            </a:r>
            <a:endParaRPr lang="hr-HR" dirty="0"/>
          </a:p>
        </p:txBody>
      </p:sp>
    </p:spTree>
  </p:cSld>
  <p:clrMapOvr>
    <a:masterClrMapping/>
  </p:clrMapOvr>
  <p:transition advTm="811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Image result for duh u močvari film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28926" y="3143248"/>
            <a:ext cx="2538000" cy="2170800"/>
          </a:xfrm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PARK PRIRODE KOPAČKI RIT</a:t>
            </a:r>
            <a:endParaRPr lang="hr-HR" dirty="0"/>
          </a:p>
        </p:txBody>
      </p:sp>
    </p:spTree>
  </p:cSld>
  <p:clrMapOvr>
    <a:masterClrMapping/>
  </p:clrMapOvr>
  <p:transition advTm="749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dirty="0" smtClean="0"/>
              <a:t>Dvadeset i prvog svibnja održan je sat lektire u 4.c razredu u svezi romana “Zvižduk s Bukovca” Zvonimira </a:t>
            </a:r>
            <a:r>
              <a:rPr lang="hr-HR" dirty="0" err="1" smtClean="0"/>
              <a:t>Milčeca</a:t>
            </a:r>
            <a:r>
              <a:rPr lang="hr-HR" dirty="0" smtClean="0"/>
              <a:t>. Nakon uvoda o autorovim književnim djelima, u razgovoru s učenicima izneseni su glavni i sporedni događaji, osobine i djelovanje likova te pouka romana. Učenici su po skupinama analizirali lektiru: 1.mjesto zbivanja; 2.osobine i pustolovine dječaka s Bukovca te osobine ostalih likova; 3.Gizin odnos prema </a:t>
            </a:r>
            <a:r>
              <a:rPr lang="hr-HR" dirty="0" err="1" smtClean="0"/>
              <a:t>Campiju</a:t>
            </a:r>
            <a:r>
              <a:rPr lang="hr-HR" dirty="0" smtClean="0"/>
              <a:t> i gubitak omiljenog psa;4.lik dječaka koji ti se najviše svidio i zašto; 5.profesor </a:t>
            </a:r>
            <a:r>
              <a:rPr lang="hr-HR" dirty="0" err="1" smtClean="0"/>
              <a:t>Deščak</a:t>
            </a:r>
            <a:r>
              <a:rPr lang="hr-HR" dirty="0" smtClean="0"/>
              <a:t> kao razrednik i njegov suparnik; 6.život </a:t>
            </a:r>
            <a:r>
              <a:rPr lang="hr-HR" dirty="0" err="1" smtClean="0"/>
              <a:t>Gizine</a:t>
            </a:r>
            <a:r>
              <a:rPr lang="hr-HR" dirty="0" smtClean="0"/>
              <a:t> obitelji i 7.pouka ovog dječjeg romana. 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ZVONIMIR MILČEC</a:t>
            </a:r>
            <a:br>
              <a:rPr lang="hr-HR" dirty="0" smtClean="0"/>
            </a:br>
            <a:r>
              <a:rPr lang="hr-HR" dirty="0" smtClean="0"/>
              <a:t>“ZVIŽDUK S BUKOVCA”</a:t>
            </a:r>
            <a:endParaRPr lang="hr-HR" dirty="0"/>
          </a:p>
        </p:txBody>
      </p:sp>
    </p:spTree>
  </p:cSld>
  <p:clrMapOvr>
    <a:masterClrMapping/>
  </p:clrMapOvr>
  <p:transition advTm="874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U listopadu 2014. realiziran je projekt u suradnji školske knjižnice, hrvatskoga jezika i povijesti. Tema je hrvatski narodni preporod pa su učenice 7.b, Iva i Melanija </a:t>
            </a:r>
            <a:r>
              <a:rPr lang="hr-HR" dirty="0" err="1" smtClean="0"/>
              <a:t>Kavić</a:t>
            </a:r>
            <a:r>
              <a:rPr lang="hr-HR" dirty="0" smtClean="0"/>
              <a:t>, u”Hrvatskoj povjesnici” Dubravka Horvatića i na internetu pronašle potrebne podatke o Janku Draškoviću i Ljudevitu Gaju. U scenskom su dijalogu učenice predstavile politički, jezični i kulturni program preporoda. Potrebni podaci pronađeni su na web stranicama:</a:t>
            </a:r>
          </a:p>
          <a:p>
            <a:r>
              <a:rPr lang="hr-HR" dirty="0" smtClean="0">
                <a:hlinkClick r:id="rId2"/>
              </a:rPr>
              <a:t>www.nsk.hr/</a:t>
            </a:r>
            <a:r>
              <a:rPr lang="hr-HR" dirty="0" smtClean="0"/>
              <a:t> stare-hrvatske-novine</a:t>
            </a:r>
          </a:p>
          <a:p>
            <a:r>
              <a:rPr lang="hr-HR" dirty="0" smtClean="0"/>
              <a:t>https://www.google.hr</a:t>
            </a:r>
          </a:p>
          <a:p>
            <a:r>
              <a:rPr lang="hr-HR" dirty="0" smtClean="0"/>
              <a:t>  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PROJEKT</a:t>
            </a:r>
            <a:br>
              <a:rPr lang="hr-HR" dirty="0" smtClean="0"/>
            </a:br>
            <a:r>
              <a:rPr lang="hr-HR" dirty="0" smtClean="0"/>
              <a:t>HRVATSKI NARODNI PREPOROD</a:t>
            </a:r>
            <a:endParaRPr lang="hr-HR" dirty="0"/>
          </a:p>
        </p:txBody>
      </p:sp>
    </p:spTree>
  </p:cSld>
  <p:clrMapOvr>
    <a:masterClrMapping/>
  </p:clrMapOvr>
  <p:transition advTm="1443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Desetog rujna učenici 1.a posjetili su školsku knjižnicu da upoznaju njen prostor, knjižni fond i lektiru za prvi razred:</a:t>
            </a:r>
          </a:p>
          <a:p>
            <a:r>
              <a:rPr lang="hr-HR" dirty="0" smtClean="0"/>
              <a:t>G. Vitez: “A zašto ne bi”</a:t>
            </a:r>
          </a:p>
          <a:p>
            <a:r>
              <a:rPr lang="hr-HR" dirty="0" smtClean="0"/>
              <a:t>S. </a:t>
            </a:r>
            <a:r>
              <a:rPr lang="hr-HR" dirty="0" err="1" smtClean="0"/>
              <a:t>Femenić</a:t>
            </a:r>
            <a:r>
              <a:rPr lang="hr-HR" dirty="0" smtClean="0"/>
              <a:t>: “Idi pa vidi”</a:t>
            </a:r>
          </a:p>
          <a:p>
            <a:r>
              <a:rPr lang="hr-HR" dirty="0" smtClean="0"/>
              <a:t>Ž. Horvat </a:t>
            </a:r>
            <a:r>
              <a:rPr lang="hr-HR" dirty="0" err="1" smtClean="0"/>
              <a:t>Vukelja</a:t>
            </a:r>
            <a:r>
              <a:rPr lang="hr-HR" dirty="0" smtClean="0"/>
              <a:t>: “</a:t>
            </a:r>
            <a:r>
              <a:rPr lang="hr-HR" dirty="0" err="1" smtClean="0"/>
              <a:t>Hrabrica</a:t>
            </a:r>
            <a:r>
              <a:rPr lang="hr-HR" dirty="0" smtClean="0"/>
              <a:t>”, “</a:t>
            </a:r>
            <a:r>
              <a:rPr lang="hr-HR" dirty="0" err="1" smtClean="0"/>
              <a:t>Slikopriče</a:t>
            </a:r>
            <a:r>
              <a:rPr lang="hr-HR" dirty="0" smtClean="0"/>
              <a:t>”</a:t>
            </a:r>
          </a:p>
          <a:p>
            <a:r>
              <a:rPr lang="hr-HR" dirty="0" smtClean="0"/>
              <a:t>Z. </a:t>
            </a:r>
            <a:r>
              <a:rPr lang="hr-HR" dirty="0" err="1" smtClean="0"/>
              <a:t>Balog</a:t>
            </a:r>
            <a:r>
              <a:rPr lang="hr-HR" dirty="0" smtClean="0"/>
              <a:t>: “Male priče o velikim slovima”</a:t>
            </a:r>
          </a:p>
          <a:p>
            <a:r>
              <a:rPr lang="hr-HR" dirty="0" err="1" smtClean="0"/>
              <a:t>Lj.Bauer</a:t>
            </a:r>
            <a:r>
              <a:rPr lang="hr-HR" dirty="0" smtClean="0"/>
              <a:t>: “Tri medvjeda i gitara”</a:t>
            </a:r>
          </a:p>
          <a:p>
            <a:r>
              <a:rPr lang="hr-HR" dirty="0" err="1" smtClean="0"/>
              <a:t>S.Škrinjarić</a:t>
            </a:r>
            <a:r>
              <a:rPr lang="hr-HR" dirty="0" smtClean="0"/>
              <a:t>: “Kako sanjaju stvari”</a:t>
            </a:r>
          </a:p>
          <a:p>
            <a:r>
              <a:rPr lang="hr-HR" dirty="0" err="1" smtClean="0"/>
              <a:t>B.Ćopić</a:t>
            </a:r>
            <a:r>
              <a:rPr lang="hr-HR" dirty="0" smtClean="0"/>
              <a:t>: “Ježeva kućica”</a:t>
            </a:r>
          </a:p>
          <a:p>
            <a:r>
              <a:rPr lang="hr-HR" dirty="0" err="1" smtClean="0"/>
              <a:t>J.Sigsgaard</a:t>
            </a:r>
            <a:r>
              <a:rPr lang="hr-HR" dirty="0" smtClean="0"/>
              <a:t>: “Pale sam a svijetu”</a:t>
            </a:r>
          </a:p>
          <a:p>
            <a:r>
              <a:rPr lang="hr-HR" dirty="0" err="1" smtClean="0"/>
              <a:t>E.Janikowsky</a:t>
            </a:r>
            <a:r>
              <a:rPr lang="hr-HR" dirty="0" smtClean="0"/>
              <a:t>: “Baš se veselim”, “Da sam odrastao”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1.A U ŠKOLSKOJ KNJIŽNICI</a:t>
            </a:r>
            <a:endParaRPr lang="hr-HR" dirty="0"/>
          </a:p>
        </p:txBody>
      </p:sp>
    </p:spTree>
  </p:cSld>
  <p:clrMapOvr>
    <a:masterClrMapping/>
  </p:clrMapOvr>
  <p:transition advTm="951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43041" y="2372400"/>
            <a:ext cx="3657917" cy="27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UČENICE 7.B, IVA I MELANIJA KAVIĆ, IZVODE SCENSKI DIJALOG</a:t>
            </a:r>
            <a:endParaRPr lang="hr-HR" dirty="0"/>
          </a:p>
        </p:txBody>
      </p:sp>
    </p:spTree>
  </p:cSld>
  <p:clrMapOvr>
    <a:masterClrMapping/>
  </p:clrMapOvr>
  <p:transition advTm="3729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Učenice 6.b, </a:t>
            </a:r>
            <a:r>
              <a:rPr lang="hr-HR" dirty="0" err="1" smtClean="0"/>
              <a:t>Doris</a:t>
            </a:r>
            <a:r>
              <a:rPr lang="hr-HR" dirty="0" smtClean="0"/>
              <a:t> </a:t>
            </a:r>
            <a:r>
              <a:rPr lang="hr-HR" dirty="0" err="1" smtClean="0"/>
              <a:t>Bliznac</a:t>
            </a:r>
            <a:r>
              <a:rPr lang="hr-HR" dirty="0" smtClean="0"/>
              <a:t>, Ivana Jurković i Monika Stojanović, na natjecanju u kvizu “Čitanjem do zvijezda” u Oš Bartola Kašića u Zagrebu, osvojile su sedmo mjesto. Pitanja u testu odnosila su se na knjige: “Zagrebačka priča” Blanke </a:t>
            </a:r>
            <a:r>
              <a:rPr lang="hr-HR" dirty="0" err="1" smtClean="0"/>
              <a:t>Dovjak</a:t>
            </a:r>
            <a:r>
              <a:rPr lang="hr-HR" dirty="0" smtClean="0"/>
              <a:t>-Matković, “Moja slavna prijateljica” Ivane </a:t>
            </a:r>
            <a:r>
              <a:rPr lang="hr-HR" dirty="0" err="1" smtClean="0"/>
              <a:t>Guljašević</a:t>
            </a:r>
            <a:r>
              <a:rPr lang="hr-HR" dirty="0" smtClean="0"/>
              <a:t> i “Pokajnik” Milene Mandić. To je oblik kulturnog programa školske knjižnice.  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KVIZ “ČITANJEM DO ZVIJEZDA”</a:t>
            </a:r>
            <a:endParaRPr lang="hr-HR" dirty="0"/>
          </a:p>
        </p:txBody>
      </p:sp>
    </p:spTree>
  </p:cSld>
  <p:clrMapOvr>
    <a:masterClrMapping/>
  </p:clrMapOvr>
  <p:transition advTm="4461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“ČITANJEM DO ZVIJEZDA”</a:t>
            </a:r>
            <a:endParaRPr lang="hr-HR" dirty="0"/>
          </a:p>
        </p:txBody>
      </p:sp>
      <p:pic>
        <p:nvPicPr>
          <p:cNvPr id="4" name="Rezervirano mjesto sadržaja 3" descr="Image result for Kviz &quot;Čitanjem do zvijezda&quot;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688080" y="2917349"/>
            <a:ext cx="1767840" cy="1653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137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Božić je obilježen posudbom i čitanjem božićnih priča Selme </a:t>
            </a:r>
            <a:r>
              <a:rPr lang="hr-HR" dirty="0" err="1" smtClean="0"/>
              <a:t>Lagerlof</a:t>
            </a:r>
            <a:r>
              <a:rPr lang="hr-HR" dirty="0" smtClean="0"/>
              <a:t> “Legende o Kristu”, kao lektira 5.c razreda.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BOŽIĆ</a:t>
            </a:r>
            <a:endParaRPr lang="hr-HR" dirty="0"/>
          </a:p>
        </p:txBody>
      </p:sp>
      <p:pic>
        <p:nvPicPr>
          <p:cNvPr id="1026" name="Picture 2" descr="DSCF3741">
            <a:hlinkClick r:id="rId2" tooltip="DSCF3741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3929066"/>
            <a:ext cx="1333500" cy="1000125"/>
          </a:xfrm>
          <a:prstGeom prst="rect">
            <a:avLst/>
          </a:prstGeom>
          <a:noFill/>
        </p:spPr>
      </p:pic>
    </p:spTree>
  </p:cSld>
  <p:clrMapOvr>
    <a:masterClrMapping/>
  </p:clrMapOvr>
  <p:transition advTm="298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 Uskrs su učenice 2.b i učenici 3.c bojali uskrsne pisanice i izradili ukrase. Učenice 6.b pisale su literarne radove o Uskrsu, uskrsnim običajima i pisanicama za literarni kutić školskog lista “</a:t>
            </a:r>
            <a:r>
              <a:rPr lang="hr-HR" dirty="0" err="1" smtClean="0"/>
              <a:t>Cintek</a:t>
            </a:r>
            <a:r>
              <a:rPr lang="hr-HR" dirty="0" smtClean="0"/>
              <a:t>” što je objavljeno na web stranici naše škole. 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 USKRS</a:t>
            </a:r>
            <a:endParaRPr lang="hr-HR" dirty="0"/>
          </a:p>
        </p:txBody>
      </p:sp>
    </p:spTree>
  </p:cSld>
  <p:clrMapOvr>
    <a:masterClrMapping/>
  </p:clrMapOvr>
  <p:transition advTm="4056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            USKRSNI BLAGDAN</a:t>
            </a:r>
          </a:p>
          <a:p>
            <a:endParaRPr lang="hr-HR" dirty="0" smtClean="0"/>
          </a:p>
          <a:p>
            <a:r>
              <a:rPr lang="hr-HR" dirty="0" smtClean="0"/>
              <a:t>         Najljepši kršćanski dani</a:t>
            </a:r>
          </a:p>
          <a:p>
            <a:r>
              <a:rPr lang="hr-HR" dirty="0" smtClean="0"/>
              <a:t>         su oni proljetni, uskrsni.</a:t>
            </a:r>
          </a:p>
          <a:p>
            <a:r>
              <a:rPr lang="hr-HR" dirty="0" smtClean="0"/>
              <a:t>         Roditelji pisanice sakriju,</a:t>
            </a:r>
          </a:p>
          <a:p>
            <a:r>
              <a:rPr lang="hr-HR" dirty="0" smtClean="0"/>
              <a:t>         Djeca ih traže po dvorištu.</a:t>
            </a:r>
          </a:p>
          <a:p>
            <a:r>
              <a:rPr lang="hr-HR" dirty="0" smtClean="0"/>
              <a:t>         Radost nam ispuni srce,</a:t>
            </a:r>
          </a:p>
          <a:p>
            <a:r>
              <a:rPr lang="hr-HR" dirty="0" smtClean="0"/>
              <a:t>         Slavi se Isusovo uskrsnuće.</a:t>
            </a:r>
          </a:p>
          <a:p>
            <a:r>
              <a:rPr lang="hr-HR" dirty="0" smtClean="0"/>
              <a:t>                       </a:t>
            </a:r>
            <a:r>
              <a:rPr lang="hr-HR" dirty="0" err="1" smtClean="0"/>
              <a:t>Doris</a:t>
            </a:r>
            <a:r>
              <a:rPr lang="hr-HR" dirty="0" smtClean="0"/>
              <a:t> </a:t>
            </a:r>
            <a:r>
              <a:rPr lang="hr-HR" dirty="0" err="1" smtClean="0"/>
              <a:t>Bliznac</a:t>
            </a:r>
            <a:r>
              <a:rPr lang="hr-HR" dirty="0" smtClean="0"/>
              <a:t>, 6.b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LITERARNI RADOVI O USKRSU</a:t>
            </a:r>
            <a:endParaRPr lang="hr-HR" dirty="0"/>
          </a:p>
        </p:txBody>
      </p:sp>
    </p:spTree>
  </p:cSld>
  <p:clrMapOvr>
    <a:masterClrMapping/>
  </p:clrMapOvr>
  <p:transition advTm="967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Dan planeta Zemlje, 22.travnja, obilježen je izradom plakata i pisanjem literarnih radova za web stranicu škole u što su se uključile učenice 7.a razreda, Matea </a:t>
            </a:r>
            <a:r>
              <a:rPr lang="hr-HR" dirty="0" err="1" smtClean="0"/>
              <a:t>Škrinjarić</a:t>
            </a:r>
            <a:r>
              <a:rPr lang="hr-HR" dirty="0" smtClean="0"/>
              <a:t>, Ana </a:t>
            </a:r>
            <a:r>
              <a:rPr lang="hr-HR" dirty="0" err="1" smtClean="0"/>
              <a:t>Kocek</a:t>
            </a:r>
            <a:r>
              <a:rPr lang="hr-HR" dirty="0" smtClean="0"/>
              <a:t>, </a:t>
            </a:r>
            <a:r>
              <a:rPr lang="hr-HR" dirty="0" err="1" smtClean="0"/>
              <a:t>Francika</a:t>
            </a:r>
            <a:r>
              <a:rPr lang="hr-HR" dirty="0" smtClean="0"/>
              <a:t> </a:t>
            </a:r>
            <a:r>
              <a:rPr lang="hr-HR" dirty="0" err="1" smtClean="0"/>
              <a:t>Gashi</a:t>
            </a:r>
            <a:r>
              <a:rPr lang="hr-HR" dirty="0" smtClean="0"/>
              <a:t> i </a:t>
            </a:r>
            <a:r>
              <a:rPr lang="hr-HR" dirty="0" err="1" smtClean="0"/>
              <a:t>Melani</a:t>
            </a:r>
            <a:r>
              <a:rPr lang="hr-HR" dirty="0" smtClean="0"/>
              <a:t> Marković.   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DAN PLANETA ZEMLJE</a:t>
            </a:r>
            <a:endParaRPr lang="hr-HR" dirty="0"/>
          </a:p>
        </p:txBody>
      </p:sp>
    </p:spTree>
  </p:cSld>
  <p:clrMapOvr>
    <a:masterClrMapping/>
  </p:clrMapOvr>
  <p:transition advTm="103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r-HR" dirty="0" smtClean="0"/>
              <a:t>                           ZAŠTITA PRIRODE</a:t>
            </a:r>
          </a:p>
          <a:p>
            <a:pPr>
              <a:buNone/>
            </a:pPr>
            <a:r>
              <a:rPr lang="hr-HR" dirty="0" smtClean="0"/>
              <a:t> Čovječanstvo već dugo zagađuje okoliš ne mareći za svoje zdravlje i budućnost. Ljudi nisu ni svjesni koliko zagađuju okoliš na razne načine, od papirića i čokoladice sve do starih kućanskih uređaja. Na svijetu je tek jedan posto pitke vode. Jedan poznati književnik je rekao: “Kad bi vodu svijeta podijelili svim ljudima, nitko ne bi bio žedan.” Očuvajmo Zemlju, ne dopustimo njeno uništenje! Ljudi zagađuju Zemlju, uništavaju staništa mnogih životinja i biljaka. Tako izumiru brojne vrste živih bića. Količina ugljičnog dioksid i metana u Zemljinom se omotaču povećava, temperatura se povisuje i mijenja se klima. Čovjek svojim djelovanjem putem atmosfere pogubno djeluje na živi svijet Zemlje, stoga je važno provoditi zaštitu prirode na Zemlji. </a:t>
            </a:r>
          </a:p>
          <a:p>
            <a:pPr algn="just">
              <a:buNone/>
            </a:pPr>
            <a:r>
              <a:rPr lang="hr-HR" dirty="0" smtClean="0"/>
              <a:t>                                                         Matea </a:t>
            </a:r>
            <a:r>
              <a:rPr lang="hr-HR" dirty="0" err="1" smtClean="0"/>
              <a:t>Škrinjarić</a:t>
            </a:r>
            <a:r>
              <a:rPr lang="hr-HR" dirty="0" smtClean="0"/>
              <a:t>, 7.a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PISMENI RAD POSVEĆEN DANU PLANETA ZEMLJE</a:t>
            </a:r>
            <a:endParaRPr lang="hr-HR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244850" y="1397000"/>
          <a:ext cx="1588" cy="1588"/>
        </p:xfrm>
        <a:graphic>
          <a:graphicData uri="http://schemas.openxmlformats.org/presentationml/2006/ole">
            <p:oleObj spid="_x0000_s1026" name="Document" r:id="rId3" imgW="5746651" imgH="8805582" progId="Word.Document.12">
              <p:embed/>
            </p:oleObj>
          </a:graphicData>
        </a:graphic>
      </p:graphicFrame>
    </p:spTree>
  </p:cSld>
  <p:clrMapOvr>
    <a:masterClrMapping/>
  </p:clrMapOvr>
  <p:transition advTm="889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Za Majčin dan, 15.svibnja, u knjižnici je izrađen plakat na kojem su ispisani poznati stihovi o majci:  “Bele rože” Dragutina </a:t>
            </a:r>
            <a:r>
              <a:rPr lang="hr-HR" dirty="0" err="1" smtClean="0"/>
              <a:t>Domjanića</a:t>
            </a:r>
            <a:r>
              <a:rPr lang="hr-HR" dirty="0" smtClean="0"/>
              <a:t>, “Da sam ptica” Drage Ivaniševića, japanska narodna</a:t>
            </a:r>
          </a:p>
          <a:p>
            <a:pPr>
              <a:buNone/>
            </a:pPr>
            <a:r>
              <a:rPr lang="hr-HR" dirty="0" smtClean="0"/>
              <a:t>   pjesma “Oči moje majke” . Priča “Šuma </a:t>
            </a:r>
            <a:r>
              <a:rPr lang="hr-HR" dirty="0" err="1" smtClean="0"/>
              <a:t>Striborova</a:t>
            </a:r>
            <a:r>
              <a:rPr lang="hr-HR" dirty="0" smtClean="0"/>
              <a:t>” Ivane Brlić-Mažuranić o majčinom liku i lijepe misli o majci uključujući stihove Antuna Branka Šimića. Učenice 7.a napisale su nekoliko literarnih radova o liku majke koji su objavljeni u literarnom kutiću lista “</a:t>
            </a:r>
            <a:r>
              <a:rPr lang="hr-HR" dirty="0" err="1" smtClean="0"/>
              <a:t>Cintek</a:t>
            </a:r>
            <a:r>
              <a:rPr lang="hr-HR" dirty="0" smtClean="0"/>
              <a:t>” na web stranici naše škole.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MAJČIN DAN</a:t>
            </a:r>
            <a:endParaRPr lang="hr-HR" dirty="0"/>
          </a:p>
        </p:txBody>
      </p:sp>
    </p:spTree>
  </p:cSld>
  <p:clrMapOvr>
    <a:masterClrMapping/>
  </p:clrMapOvr>
  <p:transition advTm="936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Lik književnice </a:t>
            </a:r>
            <a:r>
              <a:rPr lang="hr-HR" smtClean="0"/>
              <a:t>i majke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IVANA </a:t>
            </a:r>
            <a:r>
              <a:rPr lang="hr-HR" dirty="0" err="1" smtClean="0"/>
              <a:t>B.MAŽURANIĆ</a:t>
            </a:r>
            <a:r>
              <a:rPr lang="hr-HR" dirty="0" smtClean="0"/>
              <a:t>, AUTORICA PRIČE “ŠUMA STIBOROVA”</a:t>
            </a:r>
            <a:endParaRPr lang="hr-HR" dirty="0"/>
          </a:p>
        </p:txBody>
      </p:sp>
      <p:pic>
        <p:nvPicPr>
          <p:cNvPr id="40962" name="Picture 2" descr="C:\Users\korisnik\Pictures\ivana-brlic-mazuranic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714620"/>
            <a:ext cx="2381250" cy="2790825"/>
          </a:xfrm>
          <a:prstGeom prst="rect">
            <a:avLst/>
          </a:prstGeom>
          <a:noFill/>
        </p:spPr>
      </p:pic>
    </p:spTree>
  </p:cSld>
  <p:clrMapOvr>
    <a:masterClrMapping/>
  </p:clrMapOvr>
  <p:transition advTm="1061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C:\Users\korisnik\Pictures\DSCF4651[1]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554692" y="1481138"/>
            <a:ext cx="6034616" cy="452596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ŠKOLSKA KNJIŽNICA</a:t>
            </a:r>
            <a:endParaRPr lang="hr-HR" dirty="0"/>
          </a:p>
        </p:txBody>
      </p:sp>
    </p:spTree>
  </p:cSld>
  <p:clrMapOvr>
    <a:masterClrMapping/>
  </p:clrMapOvr>
  <p:transition advTm="999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Literarni rad učenice:</a:t>
            </a:r>
          </a:p>
          <a:p>
            <a:r>
              <a:rPr lang="hr-HR" dirty="0" smtClean="0"/>
              <a:t>                   DRAGOJ MAJCI</a:t>
            </a:r>
          </a:p>
          <a:p>
            <a:r>
              <a:rPr lang="hr-HR" dirty="0" smtClean="0"/>
              <a:t>    Želim Ti čestitati Tvoj majčin dan,</a:t>
            </a:r>
          </a:p>
          <a:p>
            <a:r>
              <a:rPr lang="hr-HR" dirty="0" smtClean="0"/>
              <a:t>    Svjetlom obasjan, suncem ugrijan.</a:t>
            </a:r>
          </a:p>
          <a:p>
            <a:r>
              <a:rPr lang="hr-HR" dirty="0" smtClean="0"/>
              <a:t>    Rado mislim na svaki obiteljski dan</a:t>
            </a:r>
          </a:p>
          <a:p>
            <a:r>
              <a:rPr lang="hr-HR" dirty="0" smtClean="0"/>
              <a:t>    Dok radiš i brineš za svakog od nas.</a:t>
            </a:r>
          </a:p>
          <a:p>
            <a:r>
              <a:rPr lang="hr-HR" dirty="0" smtClean="0"/>
              <a:t>    Danas je naš dom lijepo uređen,</a:t>
            </a:r>
          </a:p>
          <a:p>
            <a:r>
              <a:rPr lang="hr-HR" dirty="0" smtClean="0"/>
              <a:t>    Stol krasi vaza s ružama crvenim.</a:t>
            </a:r>
          </a:p>
          <a:p>
            <a:r>
              <a:rPr lang="hr-HR" dirty="0" smtClean="0"/>
              <a:t>    Puno mi </a:t>
            </a:r>
            <a:r>
              <a:rPr lang="hr-HR" dirty="0" err="1" smtClean="0"/>
              <a:t>značić</a:t>
            </a:r>
            <a:r>
              <a:rPr lang="hr-HR" dirty="0" smtClean="0"/>
              <a:t>, potičeš me djelom.</a:t>
            </a:r>
          </a:p>
          <a:p>
            <a:r>
              <a:rPr lang="hr-HR" dirty="0" smtClean="0"/>
              <a:t>    Hvala Ti za sve, za dobrotu i ljubav.</a:t>
            </a:r>
          </a:p>
          <a:p>
            <a:r>
              <a:rPr lang="hr-HR" dirty="0" smtClean="0"/>
              <a:t>                             </a:t>
            </a:r>
            <a:r>
              <a:rPr lang="hr-HR" dirty="0" err="1" smtClean="0"/>
              <a:t>Francika</a:t>
            </a:r>
            <a:r>
              <a:rPr lang="hr-HR" dirty="0" smtClean="0"/>
              <a:t> </a:t>
            </a:r>
            <a:r>
              <a:rPr lang="hr-HR" dirty="0" err="1" smtClean="0"/>
              <a:t>Gashi</a:t>
            </a:r>
            <a:r>
              <a:rPr lang="hr-HR" dirty="0" smtClean="0"/>
              <a:t>, 7.a</a:t>
            </a:r>
          </a:p>
          <a:p>
            <a:r>
              <a:rPr lang="hr-HR" dirty="0" smtClean="0"/>
              <a:t>    </a:t>
            </a:r>
          </a:p>
          <a:p>
            <a:endParaRPr lang="hr-HR" dirty="0" smtClean="0"/>
          </a:p>
          <a:p>
            <a:r>
              <a:rPr lang="hr-HR" dirty="0" smtClean="0"/>
              <a:t>     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    PJESMA POSVEĆENA MAJCI</a:t>
            </a:r>
            <a:endParaRPr lang="hr-HR" dirty="0"/>
          </a:p>
        </p:txBody>
      </p:sp>
    </p:spTree>
  </p:cSld>
  <p:clrMapOvr>
    <a:masterClrMapping/>
  </p:clrMapOvr>
  <p:transition advTm="1233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Tijekom posudbe, učenici su po mjesecima, od rujna do lipnja, informativno upoznati s djelima obvezne i izborne lektire što im je u višim razredima prezentirano u programu knjižnice </a:t>
            </a:r>
            <a:r>
              <a:rPr lang="hr-HR" dirty="0" err="1" smtClean="0"/>
              <a:t>Metel</a:t>
            </a:r>
            <a:r>
              <a:rPr lang="hr-HR" dirty="0" smtClean="0"/>
              <a:t>, u podacima o autorima, književnim djelima, u pretraživanju po autoru, naslovu, UDK, ISBN-u i anotaciji. 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OBVEZNA I IZBORNA LEKTIRA</a:t>
            </a:r>
            <a:br>
              <a:rPr lang="hr-HR" dirty="0" smtClean="0"/>
            </a:br>
            <a:r>
              <a:rPr lang="hr-HR" dirty="0" smtClean="0"/>
              <a:t>OD PETOG DO OSMOG RAZREDA</a:t>
            </a:r>
            <a:endParaRPr lang="hr-HR" dirty="0"/>
          </a:p>
        </p:txBody>
      </p:sp>
    </p:spTree>
  </p:cSld>
  <p:clrMapOvr>
    <a:masterClrMapping/>
  </p:clrMapOvr>
  <p:transition advTm="61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Učenici 5. razreda čitali su lektiru:</a:t>
            </a:r>
          </a:p>
          <a:p>
            <a:r>
              <a:rPr lang="hr-HR" dirty="0" smtClean="0"/>
              <a:t>Šaljive narodne priče</a:t>
            </a:r>
          </a:p>
          <a:p>
            <a:r>
              <a:rPr lang="hr-HR" dirty="0" err="1" smtClean="0"/>
              <a:t>M.Gavran</a:t>
            </a:r>
            <a:r>
              <a:rPr lang="hr-HR" dirty="0" smtClean="0"/>
              <a:t>: “Zaljubljen do ušiju”</a:t>
            </a:r>
          </a:p>
          <a:p>
            <a:r>
              <a:rPr lang="hr-HR" dirty="0" err="1" smtClean="0"/>
              <a:t>G.Vitez</a:t>
            </a:r>
            <a:r>
              <a:rPr lang="hr-HR" dirty="0" smtClean="0"/>
              <a:t>: “Kad bi drveće hodalo”</a:t>
            </a:r>
          </a:p>
          <a:p>
            <a:r>
              <a:rPr lang="hr-HR" dirty="0" err="1" smtClean="0"/>
              <a:t>A.Puškin</a:t>
            </a:r>
            <a:r>
              <a:rPr lang="hr-HR" dirty="0" smtClean="0"/>
              <a:t>: “Bajka o ribaru i ribici”</a:t>
            </a:r>
          </a:p>
          <a:p>
            <a:r>
              <a:rPr lang="hr-HR" dirty="0" err="1" smtClean="0"/>
              <a:t>T.Horvat</a:t>
            </a:r>
            <a:r>
              <a:rPr lang="hr-HR" dirty="0" smtClean="0"/>
              <a:t>: “Tajna Gornjega grada”</a:t>
            </a:r>
          </a:p>
          <a:p>
            <a:r>
              <a:rPr lang="hr-HR" dirty="0" err="1" smtClean="0"/>
              <a:t>Z.Krilić</a:t>
            </a:r>
            <a:r>
              <a:rPr lang="hr-HR" dirty="0" smtClean="0"/>
              <a:t>: “Zabranjena vrata”</a:t>
            </a:r>
          </a:p>
          <a:p>
            <a:r>
              <a:rPr lang="hr-HR" dirty="0" err="1" smtClean="0"/>
              <a:t>F.Molnar</a:t>
            </a:r>
            <a:r>
              <a:rPr lang="hr-HR" dirty="0" smtClean="0"/>
              <a:t>: “Dječaci Pavlove ulice”</a:t>
            </a:r>
          </a:p>
          <a:p>
            <a:r>
              <a:rPr lang="hr-HR" dirty="0" err="1" smtClean="0"/>
              <a:t>M.Matošec</a:t>
            </a:r>
            <a:r>
              <a:rPr lang="hr-HR" dirty="0" smtClean="0"/>
              <a:t>: “Strah u Ulici lipa”</a:t>
            </a:r>
          </a:p>
          <a:p>
            <a:r>
              <a:rPr lang="hr-HR" dirty="0" err="1" smtClean="0"/>
              <a:t>S.Lagerlof</a:t>
            </a:r>
            <a:r>
              <a:rPr lang="hr-HR" dirty="0" smtClean="0"/>
              <a:t>: “Legende o Kristu”</a:t>
            </a:r>
          </a:p>
          <a:p>
            <a:r>
              <a:rPr lang="hr-HR" dirty="0" err="1" smtClean="0"/>
              <a:t>I.Kušan</a:t>
            </a:r>
            <a:r>
              <a:rPr lang="hr-HR" dirty="0" smtClean="0"/>
              <a:t>: “Koko u Parizu”, “Koko i duhovi”</a:t>
            </a:r>
          </a:p>
          <a:p>
            <a:r>
              <a:rPr lang="hr-HR" dirty="0" err="1" smtClean="0"/>
              <a:t>J.Verne</a:t>
            </a:r>
            <a:r>
              <a:rPr lang="hr-HR" dirty="0" smtClean="0"/>
              <a:t>: “Put u središte Zemlje”</a:t>
            </a:r>
          </a:p>
          <a:p>
            <a:r>
              <a:rPr lang="hr-HR" dirty="0" err="1" smtClean="0"/>
              <a:t>M.Twain</a:t>
            </a:r>
            <a:r>
              <a:rPr lang="hr-HR" dirty="0" smtClean="0"/>
              <a:t>: “Pustolovine Toma </a:t>
            </a:r>
            <a:r>
              <a:rPr lang="hr-HR" dirty="0" err="1" smtClean="0"/>
              <a:t>Sawyera</a:t>
            </a:r>
            <a:r>
              <a:rPr lang="hr-HR" dirty="0" smtClean="0"/>
              <a:t>”</a:t>
            </a:r>
          </a:p>
          <a:p>
            <a:r>
              <a:rPr lang="hr-HR" dirty="0" err="1" smtClean="0"/>
              <a:t>S.Pilić</a:t>
            </a:r>
            <a:r>
              <a:rPr lang="hr-HR" dirty="0" smtClean="0"/>
              <a:t>: “Mrvice iz dnevnog boravka”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LEKTIRA ZA 5.RAZRED</a:t>
            </a:r>
            <a:endParaRPr lang="hr-HR" dirty="0"/>
          </a:p>
        </p:txBody>
      </p:sp>
    </p:spTree>
  </p:cSld>
  <p:clrMapOvr>
    <a:masterClrMapping/>
  </p:clrMapOvr>
  <p:transition advTm="1544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Učenici 6. razreda čitali su knjige:</a:t>
            </a:r>
          </a:p>
          <a:p>
            <a:r>
              <a:rPr lang="hr-HR" dirty="0" smtClean="0"/>
              <a:t>I.B.Mažuranić: “Priče iz davnine” (osim “Šume </a:t>
            </a:r>
            <a:r>
              <a:rPr lang="hr-HR" dirty="0" err="1" smtClean="0"/>
              <a:t>Striborove</a:t>
            </a:r>
            <a:r>
              <a:rPr lang="hr-HR" dirty="0" smtClean="0"/>
              <a:t>” i “Regoča”)</a:t>
            </a:r>
          </a:p>
          <a:p>
            <a:r>
              <a:rPr lang="hr-HR" dirty="0" err="1" smtClean="0"/>
              <a:t>S.Tomaš</a:t>
            </a:r>
            <a:r>
              <a:rPr lang="hr-HR" dirty="0" smtClean="0"/>
              <a:t>: “Mali ratni dnevnik”</a:t>
            </a:r>
          </a:p>
          <a:p>
            <a:r>
              <a:rPr lang="hr-HR" dirty="0" err="1" smtClean="0"/>
              <a:t>A.Šenoa</a:t>
            </a:r>
            <a:r>
              <a:rPr lang="hr-HR" dirty="0" smtClean="0"/>
              <a:t>: “Povjestice”</a:t>
            </a:r>
          </a:p>
          <a:p>
            <a:r>
              <a:rPr lang="hr-HR" dirty="0" smtClean="0"/>
              <a:t>B.D.Matković: “Zagrebačka priča”</a:t>
            </a:r>
          </a:p>
          <a:p>
            <a:r>
              <a:rPr lang="hr-HR" dirty="0" err="1" smtClean="0"/>
              <a:t>V.Šarić</a:t>
            </a:r>
            <a:r>
              <a:rPr lang="hr-HR" dirty="0" smtClean="0"/>
              <a:t>: “</a:t>
            </a:r>
            <a:r>
              <a:rPr lang="hr-HR" dirty="0" err="1" smtClean="0"/>
              <a:t>Rogan</a:t>
            </a:r>
            <a:r>
              <a:rPr lang="hr-HR" dirty="0" smtClean="0"/>
              <a:t>”</a:t>
            </a:r>
          </a:p>
          <a:p>
            <a:r>
              <a:rPr lang="hr-HR" dirty="0" err="1" smtClean="0"/>
              <a:t>P.Kanižaj</a:t>
            </a:r>
            <a:r>
              <a:rPr lang="hr-HR" dirty="0" smtClean="0"/>
              <a:t>: “Tričave pjesme”</a:t>
            </a:r>
          </a:p>
          <a:p>
            <a:r>
              <a:rPr lang="hr-HR" dirty="0" err="1" smtClean="0"/>
              <a:t>J.Swift</a:t>
            </a:r>
            <a:r>
              <a:rPr lang="hr-HR" dirty="0" smtClean="0"/>
              <a:t>: “</a:t>
            </a:r>
            <a:r>
              <a:rPr lang="hr-HR" dirty="0" err="1" smtClean="0"/>
              <a:t>Gulliverova</a:t>
            </a:r>
            <a:r>
              <a:rPr lang="hr-HR" dirty="0" smtClean="0"/>
              <a:t> putovanja”</a:t>
            </a:r>
          </a:p>
          <a:p>
            <a:r>
              <a:rPr lang="hr-HR" dirty="0" err="1" smtClean="0"/>
              <a:t>A.Daudet</a:t>
            </a:r>
            <a:r>
              <a:rPr lang="hr-HR" dirty="0" smtClean="0"/>
              <a:t>: “Pisma iz mog mlina”</a:t>
            </a:r>
          </a:p>
          <a:p>
            <a:r>
              <a:rPr lang="hr-HR" dirty="0" err="1" smtClean="0"/>
              <a:t>M.Twain</a:t>
            </a:r>
            <a:r>
              <a:rPr lang="hr-HR" dirty="0" smtClean="0"/>
              <a:t>: “Kraljević i prosjak”</a:t>
            </a:r>
          </a:p>
          <a:p>
            <a:r>
              <a:rPr lang="hr-HR" dirty="0" smtClean="0"/>
              <a:t>C.S.Lewis: “Kronike iz </a:t>
            </a:r>
            <a:r>
              <a:rPr lang="hr-HR" dirty="0" err="1" smtClean="0"/>
              <a:t>Narnije</a:t>
            </a:r>
            <a:r>
              <a:rPr lang="hr-HR" dirty="0" smtClean="0"/>
              <a:t>” (“Lav, Vještica i ormar”)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LEKTIRA ZA 6.RAZRED</a:t>
            </a:r>
            <a:endParaRPr lang="hr-HR" dirty="0"/>
          </a:p>
        </p:txBody>
      </p:sp>
    </p:spTree>
  </p:cSld>
  <p:clrMapOvr>
    <a:masterClrMapping/>
  </p:clrMapOvr>
  <p:transition advTm="1139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Učenici 7. razreda čitali su lektiru:</a:t>
            </a:r>
          </a:p>
          <a:p>
            <a:r>
              <a:rPr lang="hr-HR" dirty="0" err="1" smtClean="0"/>
              <a:t>B.Prosenjak</a:t>
            </a:r>
            <a:r>
              <a:rPr lang="hr-HR" dirty="0" smtClean="0"/>
              <a:t>: “Divlji konj”</a:t>
            </a:r>
          </a:p>
          <a:p>
            <a:r>
              <a:rPr lang="hr-HR" dirty="0" err="1" smtClean="0"/>
              <a:t>H.Hitrec</a:t>
            </a:r>
            <a:r>
              <a:rPr lang="hr-HR" dirty="0" smtClean="0"/>
              <a:t>: “</a:t>
            </a:r>
            <a:r>
              <a:rPr lang="hr-HR" dirty="0" err="1" smtClean="0"/>
              <a:t>Smogovci</a:t>
            </a:r>
            <a:r>
              <a:rPr lang="hr-HR" dirty="0" smtClean="0"/>
              <a:t>”</a:t>
            </a:r>
          </a:p>
          <a:p>
            <a:r>
              <a:rPr lang="hr-HR" dirty="0" err="1" smtClean="0"/>
              <a:t>V.Nazor</a:t>
            </a:r>
            <a:r>
              <a:rPr lang="hr-HR" dirty="0" smtClean="0"/>
              <a:t>: “Pripovijetke”</a:t>
            </a:r>
          </a:p>
          <a:p>
            <a:r>
              <a:rPr lang="hr-HR" dirty="0" err="1" smtClean="0"/>
              <a:t>B.Primorac</a:t>
            </a:r>
            <a:r>
              <a:rPr lang="hr-HR" dirty="0" smtClean="0"/>
              <a:t>: “Maturalac”</a:t>
            </a:r>
          </a:p>
          <a:p>
            <a:r>
              <a:rPr lang="hr-HR" dirty="0" err="1" smtClean="0"/>
              <a:t>D.Šimunović</a:t>
            </a:r>
            <a:r>
              <a:rPr lang="hr-HR" dirty="0" smtClean="0"/>
              <a:t>: “Duga”</a:t>
            </a:r>
          </a:p>
          <a:p>
            <a:r>
              <a:rPr lang="hr-HR" dirty="0" err="1" smtClean="0"/>
              <a:t>V.Novak</a:t>
            </a:r>
            <a:r>
              <a:rPr lang="hr-HR" dirty="0" smtClean="0"/>
              <a:t>: “Iz velegradskog </a:t>
            </a:r>
            <a:r>
              <a:rPr lang="hr-HR" dirty="0" err="1" smtClean="0"/>
              <a:t>podzemja</a:t>
            </a:r>
            <a:r>
              <a:rPr lang="hr-HR" dirty="0" smtClean="0"/>
              <a:t>”</a:t>
            </a:r>
          </a:p>
          <a:p>
            <a:r>
              <a:rPr lang="hr-HR" dirty="0" err="1" smtClean="0"/>
              <a:t>P.Pavličić</a:t>
            </a:r>
            <a:r>
              <a:rPr lang="hr-HR" dirty="0" smtClean="0"/>
              <a:t>: “Dobri duh Zagreba”</a:t>
            </a:r>
          </a:p>
          <a:p>
            <a:r>
              <a:rPr lang="hr-HR" dirty="0" err="1" smtClean="0"/>
              <a:t>V.Majer</a:t>
            </a:r>
            <a:r>
              <a:rPr lang="hr-HR" dirty="0" smtClean="0"/>
              <a:t>: “Dnevnik malog Perice”</a:t>
            </a:r>
          </a:p>
          <a:p>
            <a:r>
              <a:rPr lang="hr-HR" dirty="0" err="1" smtClean="0"/>
              <a:t>D.Cesarić</a:t>
            </a:r>
            <a:r>
              <a:rPr lang="hr-HR" dirty="0" smtClean="0"/>
              <a:t>: “Voćka poslije kiše”</a:t>
            </a:r>
          </a:p>
          <a:p>
            <a:r>
              <a:rPr lang="hr-HR" dirty="0" err="1" smtClean="0"/>
              <a:t>S.Townsend</a:t>
            </a:r>
            <a:r>
              <a:rPr lang="hr-HR" dirty="0" smtClean="0"/>
              <a:t>: “Tajni dnevnik Adriana </a:t>
            </a:r>
            <a:r>
              <a:rPr lang="hr-HR" dirty="0" err="1" smtClean="0"/>
              <a:t>Molea</a:t>
            </a:r>
            <a:r>
              <a:rPr lang="hr-HR" dirty="0" smtClean="0"/>
              <a:t>”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LEKTIRA ZA 7.RAZRED</a:t>
            </a:r>
            <a:endParaRPr lang="hr-HR" dirty="0"/>
          </a:p>
        </p:txBody>
      </p:sp>
    </p:spTree>
  </p:cSld>
  <p:clrMapOvr>
    <a:masterClrMapping/>
  </p:clrMapOvr>
  <p:transition advTm="1029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Ostvarena je korelacija knjižnice i nastave, primjerice na satu medijske kulture u siječnju</a:t>
            </a:r>
          </a:p>
          <a:p>
            <a:r>
              <a:rPr lang="hr-HR" dirty="0" smtClean="0"/>
              <a:t>u 8.a, u svezi nastavne jedinice – Zagrebačka škola animiranog filma. Naglasak je bio na najplodnijem razdoblju filmske animacije te škole, 1958.-</a:t>
            </a:r>
            <a:r>
              <a:rPr lang="hr-HR" smtClean="0"/>
              <a:t>1962., </a:t>
            </a:r>
            <a:r>
              <a:rPr lang="hr-HR" dirty="0" smtClean="0"/>
              <a:t>te njenim stvaraocima. Primjerice Dušan </a:t>
            </a:r>
            <a:r>
              <a:rPr lang="hr-HR" dirty="0" err="1" smtClean="0"/>
              <a:t>Vukotić</a:t>
            </a:r>
            <a:r>
              <a:rPr lang="hr-HR" dirty="0" smtClean="0"/>
              <a:t>, dobitnik je “</a:t>
            </a:r>
            <a:r>
              <a:rPr lang="hr-HR" dirty="0" err="1" smtClean="0"/>
              <a:t>Oscara</a:t>
            </a:r>
            <a:r>
              <a:rPr lang="hr-HR" dirty="0" smtClean="0"/>
              <a:t>” za crtani film “Surogat” 1961. godine. Najznačajniji mu je crtani lik i serija o profesoru Baltazaru. </a:t>
            </a:r>
          </a:p>
          <a:p>
            <a:r>
              <a:rPr lang="hr-HR" dirty="0" smtClean="0"/>
              <a:t>Učenici su usporedili crtane filmove Zagrebačke škole i </a:t>
            </a:r>
            <a:r>
              <a:rPr lang="hr-HR" dirty="0" err="1" smtClean="0"/>
              <a:t>Walta</a:t>
            </a:r>
            <a:r>
              <a:rPr lang="hr-HR" dirty="0" smtClean="0"/>
              <a:t> Disneya te napisali pismeni rad “Što mi je dao crtani film” po vlastitom izboru.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KORELACIJA KNJIŽNICE I NASTAVE</a:t>
            </a:r>
            <a:endParaRPr lang="hr-HR" dirty="0"/>
          </a:p>
        </p:txBody>
      </p:sp>
    </p:spTree>
  </p:cSld>
  <p:clrMapOvr>
    <a:masterClrMapping/>
  </p:clrMapOvr>
  <p:transition advTm="2216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Učenici 8. razreda čitali su knjige:</a:t>
            </a:r>
          </a:p>
          <a:p>
            <a:r>
              <a:rPr lang="hr-HR" dirty="0" err="1" smtClean="0"/>
              <a:t>D.Šimunović</a:t>
            </a:r>
            <a:r>
              <a:rPr lang="hr-HR" dirty="0" smtClean="0"/>
              <a:t>: “Alkar”</a:t>
            </a:r>
          </a:p>
          <a:p>
            <a:r>
              <a:rPr lang="hr-HR" dirty="0" err="1" smtClean="0"/>
              <a:t>E.Hemingway</a:t>
            </a:r>
            <a:r>
              <a:rPr lang="hr-HR" dirty="0" smtClean="0"/>
              <a:t>: “Starac i more”</a:t>
            </a:r>
          </a:p>
          <a:p>
            <a:r>
              <a:rPr lang="hr-HR" dirty="0" err="1" smtClean="0"/>
              <a:t>D.Tadijanović</a:t>
            </a:r>
            <a:r>
              <a:rPr lang="hr-HR" dirty="0" smtClean="0"/>
              <a:t>: “Srebrne svirale”</a:t>
            </a:r>
          </a:p>
          <a:p>
            <a:r>
              <a:rPr lang="hr-HR" dirty="0" smtClean="0"/>
              <a:t>“Dnevnik Ane Frank”</a:t>
            </a:r>
          </a:p>
          <a:p>
            <a:r>
              <a:rPr lang="hr-HR" dirty="0" err="1" smtClean="0"/>
              <a:t>E.Kishon</a:t>
            </a:r>
            <a:r>
              <a:rPr lang="hr-HR" dirty="0" smtClean="0"/>
              <a:t>: “Kod kuće je najgore”</a:t>
            </a:r>
          </a:p>
          <a:p>
            <a:r>
              <a:rPr lang="hr-HR" dirty="0" smtClean="0"/>
              <a:t>M.J.Zagorka: “Kći </a:t>
            </a:r>
            <a:r>
              <a:rPr lang="hr-HR" dirty="0" err="1" smtClean="0"/>
              <a:t>Lotršćaka</a:t>
            </a:r>
            <a:r>
              <a:rPr lang="hr-HR" dirty="0" smtClean="0"/>
              <a:t>”</a:t>
            </a:r>
          </a:p>
          <a:p>
            <a:r>
              <a:rPr lang="hr-HR" dirty="0" err="1" smtClean="0"/>
              <a:t>Đ.Sudeta</a:t>
            </a:r>
            <a:r>
              <a:rPr lang="hr-HR" dirty="0" smtClean="0"/>
              <a:t>: “Mor”</a:t>
            </a:r>
          </a:p>
          <a:p>
            <a:r>
              <a:rPr lang="hr-HR" dirty="0" err="1" smtClean="0"/>
              <a:t>V.Desnica</a:t>
            </a:r>
            <a:r>
              <a:rPr lang="hr-HR" dirty="0" smtClean="0"/>
              <a:t>: “Pravda”</a:t>
            </a:r>
          </a:p>
          <a:p>
            <a:r>
              <a:rPr lang="hr-HR" dirty="0" err="1" smtClean="0"/>
              <a:t>R.Bach</a:t>
            </a:r>
            <a:r>
              <a:rPr lang="hr-HR" dirty="0" smtClean="0"/>
              <a:t>: “Galeb </a:t>
            </a:r>
            <a:r>
              <a:rPr lang="hr-HR" dirty="0" err="1" smtClean="0"/>
              <a:t>Jonathan</a:t>
            </a:r>
            <a:r>
              <a:rPr lang="hr-HR" dirty="0" smtClean="0"/>
              <a:t> </a:t>
            </a:r>
            <a:r>
              <a:rPr lang="hr-HR" dirty="0" err="1" smtClean="0"/>
              <a:t>Livingston</a:t>
            </a:r>
            <a:r>
              <a:rPr lang="hr-HR" dirty="0" smtClean="0"/>
              <a:t>”</a:t>
            </a:r>
          </a:p>
          <a:p>
            <a:r>
              <a:rPr lang="hr-HR" dirty="0" err="1" smtClean="0"/>
              <a:t>S.Kolar</a:t>
            </a:r>
            <a:r>
              <a:rPr lang="hr-HR" dirty="0" smtClean="0"/>
              <a:t>: “Breza”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LEKTIRA ZA 8.RAZRED</a:t>
            </a:r>
            <a:endParaRPr lang="hr-HR" dirty="0"/>
          </a:p>
        </p:txBody>
      </p:sp>
    </p:spTree>
  </p:cSld>
  <p:clrMapOvr>
    <a:masterClrMapping/>
  </p:clrMapOvr>
  <p:transition advTm="1154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veljači učenici 5.a su u korelaciji školske knjižnice i hrvatskoga jezika imali sat posvećen kazalištu. Prezentiran im je nastavni sadržaj koji se odnosi na povijest Hrvatskoga narodnog kazališta, osnovanog 1895., razvoj kazališta, pozornice i gledališta od antike do danas, glumci na pozornici i kazališna zanimanja. Na kraju sata učenici su napisali pismeni osvrt o gledanoj kazališnoj predstavi. </a:t>
            </a:r>
          </a:p>
          <a:p>
            <a:r>
              <a:rPr lang="hr-HR" dirty="0" smtClean="0"/>
              <a:t>  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KAZALIŠTE</a:t>
            </a:r>
            <a:endParaRPr lang="hr-HR" dirty="0"/>
          </a:p>
        </p:txBody>
      </p:sp>
    </p:spTree>
  </p:cSld>
  <p:clrMapOvr>
    <a:masterClrMapping/>
  </p:clrMapOvr>
  <p:transition advTm="1513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r-HR" dirty="0" smtClean="0"/>
              <a:t>U listopadu održan je sat korelacije knjižnice i hrvatskoga jezika. Knjižnica je predstavljena kao informacijsko središte u kojem se obrađuje knjižnična građa i oblikuju knjižnične zbirke. Navedene su vrste knjižnica, o kojima je pohranjena tiskana i elektronička građa,  referentna zbirka (enciklopedije, leksikoni, rječnici, atlasi, gramatike i pravopisi) te stručni priručnici za učitelje i profesore. Spomenuta je i periodika koju čine stručni časopisi (Drvo znanja, Meridijani, Ekološki glasnik, Una </a:t>
            </a:r>
            <a:r>
              <a:rPr lang="hr-HR" dirty="0" err="1" smtClean="0"/>
              <a:t>terra</a:t>
            </a:r>
            <a:r>
              <a:rPr lang="hr-HR" dirty="0" smtClean="0"/>
              <a:t>, Hrvatske šume, Škola i dijete, Sport junior) i dječji časopisi (Prvi izbor, </a:t>
            </a:r>
            <a:r>
              <a:rPr lang="hr-HR" dirty="0" err="1" smtClean="0"/>
              <a:t>Smib</a:t>
            </a:r>
            <a:r>
              <a:rPr lang="hr-HR" dirty="0" smtClean="0"/>
              <a:t>, Radost, Modra lasta i drugi).</a:t>
            </a:r>
          </a:p>
          <a:p>
            <a:r>
              <a:rPr lang="hr-HR" dirty="0" smtClean="0"/>
              <a:t>Prezentiran je knjižni fond za djecu i mlade pa su učenici informirani o signaturi koja uvjetuje smještaj knjige na polici, o pretraživanju knjiga u knjižničnom programu </a:t>
            </a:r>
            <a:r>
              <a:rPr lang="hr-HR" dirty="0" err="1" smtClean="0"/>
              <a:t>Metel</a:t>
            </a:r>
            <a:r>
              <a:rPr lang="hr-HR" dirty="0" smtClean="0"/>
              <a:t> po autoru, naslovu, signaturi, UDK, ISBN-u, anotaciji.</a:t>
            </a:r>
          </a:p>
          <a:p>
            <a:r>
              <a:rPr lang="hr-HR" dirty="0" smtClean="0"/>
              <a:t>Upoznali su informacijske izvore na internetu: </a:t>
            </a:r>
            <a:r>
              <a:rPr lang="hr-HR" dirty="0" err="1" smtClean="0"/>
              <a:t>Wikipedia</a:t>
            </a:r>
            <a:r>
              <a:rPr lang="hr-HR" dirty="0" smtClean="0"/>
              <a:t>, </a:t>
            </a:r>
            <a:r>
              <a:rPr lang="hr-HR" dirty="0" err="1" smtClean="0"/>
              <a:t>Google</a:t>
            </a:r>
            <a:r>
              <a:rPr lang="hr-HR" dirty="0" smtClean="0"/>
              <a:t>, </a:t>
            </a:r>
            <a:r>
              <a:rPr lang="hr-HR" dirty="0" err="1" smtClean="0"/>
              <a:t>Youtube</a:t>
            </a:r>
            <a:r>
              <a:rPr lang="hr-HR" dirty="0" smtClean="0"/>
              <a:t>, Gutenberg i </a:t>
            </a:r>
            <a:r>
              <a:rPr lang="hr-HR" dirty="0" err="1" smtClean="0"/>
              <a:t>Kindle</a:t>
            </a:r>
            <a:r>
              <a:rPr lang="hr-HR" dirty="0" smtClean="0"/>
              <a:t> za informacije o knjigama te </a:t>
            </a:r>
            <a:r>
              <a:rPr lang="hr-HR" dirty="0" err="1" smtClean="0"/>
              <a:t>Encyclopediju</a:t>
            </a:r>
            <a:r>
              <a:rPr lang="hr-HR" dirty="0" smtClean="0"/>
              <a:t> </a:t>
            </a:r>
            <a:r>
              <a:rPr lang="hr-HR" dirty="0" err="1" smtClean="0"/>
              <a:t>Britannicu</a:t>
            </a:r>
            <a:r>
              <a:rPr lang="hr-HR" dirty="0" smtClean="0"/>
              <a:t> za različite pojmove. Ukazano im je na potrebu razvijanja informacijske pismenosti koja se odnosi na pretraživanje, vrednovanje i korištenje informacija s interneta.</a:t>
            </a:r>
          </a:p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KNJIŽNICA KAO SREDIŠTE INFORMACIJA</a:t>
            </a:r>
            <a:endParaRPr lang="hr-HR" dirty="0"/>
          </a:p>
        </p:txBody>
      </p:sp>
    </p:spTree>
  </p:cSld>
  <p:clrMapOvr>
    <a:masterClrMapping/>
  </p:clrMapOvr>
  <p:transition advTm="2901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NSK kao znanstveno, kulturno i </a:t>
            </a:r>
            <a:r>
              <a:rPr lang="hr-HR" smtClean="0"/>
              <a:t>informacijsko središte </a:t>
            </a:r>
            <a:endParaRPr lang="hr-HR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NACIONALNA I SVEUČILIŠNA KNJIŽNICA U ZAGREBU</a:t>
            </a:r>
            <a:endParaRPr lang="hr-HR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714620"/>
            <a:ext cx="365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92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Učenicima je pročitana </a:t>
            </a:r>
            <a:r>
              <a:rPr lang="hr-HR" dirty="0" err="1" smtClean="0"/>
              <a:t>Grimmova</a:t>
            </a:r>
            <a:r>
              <a:rPr lang="hr-HR" dirty="0" smtClean="0"/>
              <a:t> bajka  “Snjeguljica i sedam patuljaka” te su učenici </a:t>
            </a:r>
          </a:p>
          <a:p>
            <a:r>
              <a:rPr lang="hr-HR" dirty="0" smtClean="0"/>
              <a:t>izrazili svoj doživljaj Snjeguljice, zle vještice i patuljaka u šumi. Posebno ih se dojmilo vještičino ogledalo i princ koji probudi Snjeguljicu iz dubokog sna i vjenča se njome.</a:t>
            </a:r>
          </a:p>
          <a:p>
            <a:r>
              <a:rPr lang="hr-HR" dirty="0" smtClean="0"/>
              <a:t>Opisali su Snjeguljicu kao lijepu djevojku bijele puti poput snijega, a obraza rumenih kao krv. Tamna valovita kosa krasila joj je lice.  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 smtClean="0"/>
              <a:t>Johan</a:t>
            </a:r>
            <a:r>
              <a:rPr lang="hr-HR" dirty="0" smtClean="0"/>
              <a:t> i </a:t>
            </a:r>
            <a:r>
              <a:rPr lang="hr-HR" dirty="0" err="1" smtClean="0"/>
              <a:t>Wilhelm</a:t>
            </a:r>
            <a:r>
              <a:rPr lang="hr-HR" dirty="0" smtClean="0"/>
              <a:t> </a:t>
            </a:r>
            <a:r>
              <a:rPr lang="hr-HR" dirty="0" err="1" smtClean="0"/>
              <a:t>Grimm</a:t>
            </a:r>
            <a:r>
              <a:rPr lang="hr-HR" dirty="0" smtClean="0"/>
              <a:t>:</a:t>
            </a:r>
            <a:br>
              <a:rPr lang="hr-HR" dirty="0" smtClean="0"/>
            </a:br>
            <a:r>
              <a:rPr lang="hr-HR" dirty="0" smtClean="0"/>
              <a:t>SNJEGULJICA I SEDAM PATULJAKA</a:t>
            </a:r>
            <a:endParaRPr lang="hr-HR" dirty="0"/>
          </a:p>
        </p:txBody>
      </p:sp>
    </p:spTree>
  </p:cSld>
  <p:clrMapOvr>
    <a:masterClrMapping/>
  </p:clrMapOvr>
  <p:transition advTm="827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Učenici su upoznali i druge bajke braće </a:t>
            </a:r>
            <a:r>
              <a:rPr lang="hr-HR" dirty="0" err="1" smtClean="0"/>
              <a:t>Grimm</a:t>
            </a:r>
            <a:r>
              <a:rPr lang="hr-HR" dirty="0" smtClean="0"/>
              <a:t>:</a:t>
            </a:r>
          </a:p>
          <a:p>
            <a:r>
              <a:rPr lang="hr-HR" dirty="0" smtClean="0"/>
              <a:t>“Crvenkapica” –priča o djevojčici koja ide šumskim putem posjetiti baku te je napadne vuk.</a:t>
            </a:r>
          </a:p>
          <a:p>
            <a:r>
              <a:rPr lang="hr-HR" dirty="0" smtClean="0"/>
              <a:t>“Pepeljuga” – bajka koja dočarava Pepeljugu kao skromnu djevojku koja doživi puno nedaća nakon majčine smrti. Na kraju sretne svog princa s kojim se vjenča.</a:t>
            </a:r>
          </a:p>
          <a:p>
            <a:r>
              <a:rPr lang="hr-HR" dirty="0" smtClean="0"/>
              <a:t>“Ivica i Marica” – priča o zloj vještici koja zatoči Ivicu i Maricu, ali oni se ipak spase.</a:t>
            </a:r>
          </a:p>
          <a:p>
            <a:r>
              <a:rPr lang="hr-HR" dirty="0" smtClean="0"/>
              <a:t>“Vuk i sedam kozlića” – priča o vuku koji napadne  kozliće.</a:t>
            </a:r>
          </a:p>
          <a:p>
            <a:r>
              <a:rPr lang="hr-HR" dirty="0" smtClean="0"/>
              <a:t>“Tri praščića” – bajka o vuku koji vreba na praščiće u kućici, ali ne uspije u svom naumu.</a:t>
            </a:r>
          </a:p>
          <a:p>
            <a:r>
              <a:rPr lang="hr-HR" dirty="0" smtClean="0"/>
              <a:t>“</a:t>
            </a:r>
            <a:r>
              <a:rPr lang="hr-HR" dirty="0" err="1" smtClean="0"/>
              <a:t>Trnoružica</a:t>
            </a:r>
            <a:r>
              <a:rPr lang="hr-HR" dirty="0" smtClean="0"/>
              <a:t>” – priča o djevojci koja se ubode na vreteno i utone u stogodišnji san. Spasi je princ.  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GRIMMOVE BAJKE</a:t>
            </a:r>
            <a:endParaRPr lang="hr-HR" dirty="0"/>
          </a:p>
        </p:txBody>
      </p:sp>
    </p:spTree>
  </p:cSld>
  <p:clrMapOvr>
    <a:masterClrMapping/>
  </p:clrMapOvr>
  <p:transition advTm="874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Sredinom rujna održan je sat prezentacije lektire u 2.a razredu te informiranje o služenju enciklopedijom. </a:t>
            </a:r>
          </a:p>
          <a:p>
            <a:r>
              <a:rPr lang="hr-HR" dirty="0" smtClean="0"/>
              <a:t>Učenici su informirani o Andersenovim bajkama: </a:t>
            </a:r>
          </a:p>
          <a:p>
            <a:r>
              <a:rPr lang="hr-HR" dirty="0" smtClean="0"/>
              <a:t>“Kresivo”</a:t>
            </a:r>
          </a:p>
          <a:p>
            <a:r>
              <a:rPr lang="hr-HR" dirty="0" smtClean="0"/>
              <a:t>“Mali i Veliki Nikola”</a:t>
            </a:r>
          </a:p>
          <a:p>
            <a:r>
              <a:rPr lang="hr-HR" dirty="0" smtClean="0"/>
              <a:t>“Kraljevna na zrnu graška”</a:t>
            </a:r>
          </a:p>
          <a:p>
            <a:r>
              <a:rPr lang="hr-HR" dirty="0" smtClean="0"/>
              <a:t>“</a:t>
            </a:r>
            <a:r>
              <a:rPr lang="hr-HR" dirty="0" err="1" smtClean="0"/>
              <a:t>Palčica</a:t>
            </a:r>
            <a:r>
              <a:rPr lang="hr-HR" dirty="0" smtClean="0"/>
              <a:t>”</a:t>
            </a:r>
          </a:p>
          <a:p>
            <a:r>
              <a:rPr lang="hr-HR" dirty="0" smtClean="0"/>
              <a:t>“Djevojčica sa šibicama”</a:t>
            </a:r>
          </a:p>
          <a:p>
            <a:r>
              <a:rPr lang="hr-HR" dirty="0" smtClean="0"/>
              <a:t>“Snježna kraljica”</a:t>
            </a:r>
          </a:p>
          <a:p>
            <a:r>
              <a:rPr lang="hr-HR" dirty="0" smtClean="0"/>
              <a:t>Mala sirena”</a:t>
            </a:r>
          </a:p>
          <a:p>
            <a:r>
              <a:rPr lang="hr-HR" dirty="0" smtClean="0"/>
              <a:t>U pričanju o priči “Ružno pače” učenici su izrazili svoje dojmove o pačetu koje je nakon dugog puta na jezeru </a:t>
            </a:r>
            <a:r>
              <a:rPr lang="hr-HR" smtClean="0"/>
              <a:t>ugledalo labudove sebi nalik.</a:t>
            </a:r>
          </a:p>
          <a:p>
            <a:endParaRPr lang="hr-HR" dirty="0" smtClean="0"/>
          </a:p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PREZENTACIJA LEKTIRE U 2.A</a:t>
            </a:r>
            <a:endParaRPr lang="hr-HR" dirty="0"/>
          </a:p>
        </p:txBody>
      </p:sp>
    </p:spTree>
  </p:cSld>
  <p:clrMapOvr>
    <a:masterClrMapping/>
  </p:clrMapOvr>
  <p:transition advTm="78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Učenici su upoznali lektiru za 2.razred:</a:t>
            </a:r>
          </a:p>
          <a:p>
            <a:r>
              <a:rPr lang="hr-HR" dirty="0" smtClean="0"/>
              <a:t> </a:t>
            </a:r>
            <a:r>
              <a:rPr lang="hr-HR" dirty="0" err="1" smtClean="0"/>
              <a:t>A.Milne</a:t>
            </a:r>
            <a:r>
              <a:rPr lang="hr-HR" dirty="0" smtClean="0"/>
              <a:t>: “Medo </a:t>
            </a:r>
            <a:r>
              <a:rPr lang="hr-HR" dirty="0" err="1" smtClean="0"/>
              <a:t>Winnie</a:t>
            </a:r>
            <a:r>
              <a:rPr lang="hr-HR" dirty="0" smtClean="0"/>
              <a:t> zvani </a:t>
            </a:r>
            <a:r>
              <a:rPr lang="hr-HR" dirty="0" err="1" smtClean="0"/>
              <a:t>Pooh</a:t>
            </a:r>
            <a:r>
              <a:rPr lang="hr-HR" dirty="0" smtClean="0"/>
              <a:t>”</a:t>
            </a:r>
          </a:p>
          <a:p>
            <a:r>
              <a:rPr lang="hr-HR" dirty="0" err="1" smtClean="0"/>
              <a:t>B.Prosenjak</a:t>
            </a:r>
            <a:r>
              <a:rPr lang="hr-HR" dirty="0" smtClean="0"/>
              <a:t>: “Miš”</a:t>
            </a:r>
          </a:p>
          <a:p>
            <a:r>
              <a:rPr lang="hr-HR" dirty="0" err="1" smtClean="0"/>
              <a:t>C.Perrault</a:t>
            </a:r>
            <a:r>
              <a:rPr lang="hr-HR" dirty="0" smtClean="0"/>
              <a:t>: “Bajke”</a:t>
            </a:r>
          </a:p>
          <a:p>
            <a:r>
              <a:rPr lang="hr-HR" dirty="0" err="1" smtClean="0"/>
              <a:t>E.Perocci</a:t>
            </a:r>
            <a:r>
              <a:rPr lang="hr-HR" dirty="0" smtClean="0"/>
              <a:t>: “Djeco, laku noć”</a:t>
            </a:r>
          </a:p>
          <a:p>
            <a:r>
              <a:rPr lang="hr-HR" dirty="0" err="1" smtClean="0"/>
              <a:t>K.Čapek</a:t>
            </a:r>
            <a:r>
              <a:rPr lang="hr-HR" dirty="0" smtClean="0"/>
              <a:t>: “Poštarska bajka”</a:t>
            </a:r>
          </a:p>
          <a:p>
            <a:r>
              <a:rPr lang="hr-HR" dirty="0" err="1" smtClean="0"/>
              <a:t>N.Iveljić</a:t>
            </a:r>
            <a:r>
              <a:rPr lang="hr-HR" dirty="0" smtClean="0"/>
              <a:t>: “Božićna bajka”</a:t>
            </a:r>
          </a:p>
          <a:p>
            <a:r>
              <a:rPr lang="hr-HR" dirty="0" err="1" smtClean="0"/>
              <a:t>N.Videk</a:t>
            </a:r>
            <a:r>
              <a:rPr lang="hr-HR" dirty="0" smtClean="0"/>
              <a:t>: “Pismo iz </a:t>
            </a:r>
            <a:r>
              <a:rPr lang="hr-HR" dirty="0" err="1" smtClean="0"/>
              <a:t>Zelengrada</a:t>
            </a:r>
            <a:r>
              <a:rPr lang="hr-HR" dirty="0" smtClean="0"/>
              <a:t>”</a:t>
            </a:r>
          </a:p>
          <a:p>
            <a:r>
              <a:rPr lang="hr-HR" dirty="0" err="1" smtClean="0"/>
              <a:t>R.Zvrko</a:t>
            </a:r>
            <a:r>
              <a:rPr lang="hr-HR" dirty="0" smtClean="0"/>
              <a:t>: “Grga Čvarak”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LEKTIRA ZA DRUGI RAZRED</a:t>
            </a:r>
            <a:endParaRPr lang="hr-HR" dirty="0"/>
          </a:p>
        </p:txBody>
      </p:sp>
    </p:spTree>
  </p:cSld>
  <p:clrMapOvr>
    <a:masterClrMapping/>
  </p:clrMapOvr>
  <p:transition advTm="936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Učenici su spoznali ekološku poruku priče po kojoj ne smijemo bacati otpatke u potočić i na šumsko tlo da bismo živjeli zdravo u čistoj, nezagađenoj prirodi.</a:t>
            </a:r>
          </a:p>
          <a:p>
            <a:r>
              <a:rPr lang="hr-HR" dirty="0" smtClean="0"/>
              <a:t>Potočić se ulijeva u rijeku pa u more i ne smije zagađivati riječnu i morsku vodu u kojoj plivaju ribice. U šumi žive šumske životinje, raste drveće i cvijeće. Treba im čist okoliš i svjež zrak.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Nevenka </a:t>
            </a:r>
            <a:r>
              <a:rPr lang="hr-HR" dirty="0" err="1" smtClean="0"/>
              <a:t>Videk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“PISMO IZ ZELENGRADA”</a:t>
            </a:r>
            <a:endParaRPr lang="hr-HR" dirty="0"/>
          </a:p>
        </p:txBody>
      </p:sp>
    </p:spTree>
  </p:cSld>
  <p:clrMapOvr>
    <a:masterClrMapping/>
  </p:clrMapOvr>
  <p:transition advTm="765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Image result for medo kraj potoka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3105150" y="3245009"/>
            <a:ext cx="2933700" cy="998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EKOLOŠKI ČISTO MORE U PORUCI PRIČE        </a:t>
            </a:r>
            <a:endParaRPr lang="hr-HR" dirty="0"/>
          </a:p>
        </p:txBody>
      </p:sp>
    </p:spTree>
  </p:cSld>
  <p:clrMapOvr>
    <a:masterClrMapping/>
  </p:clrMapOvr>
  <p:transition advTm="718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347</TotalTime>
  <Words>2625</Words>
  <Application>Microsoft Office PowerPoint</Application>
  <PresentationFormat>Prikaz na zaslonu (4:3)</PresentationFormat>
  <Paragraphs>215</Paragraphs>
  <Slides>39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39</vt:i4>
      </vt:variant>
    </vt:vector>
  </HeadingPairs>
  <TitlesOfParts>
    <vt:vector size="41" baseType="lpstr">
      <vt:lpstr>Gomilanje</vt:lpstr>
      <vt:lpstr>Document</vt:lpstr>
      <vt:lpstr>SURADNJA ŠKOLSKE KNJIŽNICE I NASTAVE 2014./15.</vt:lpstr>
      <vt:lpstr>1.A U ŠKOLSKOJ KNJIŽNICI</vt:lpstr>
      <vt:lpstr>       ŠKOLSKA KNJIŽNICA</vt:lpstr>
      <vt:lpstr>Johan i Wilhelm Grimm: SNJEGULJICA I SEDAM PATULJAKA</vt:lpstr>
      <vt:lpstr>GRIMMOVE BAJKE</vt:lpstr>
      <vt:lpstr>PREZENTACIJA LEKTIRE U 2.A</vt:lpstr>
      <vt:lpstr>LEKTIRA ZA DRUGI RAZRED</vt:lpstr>
      <vt:lpstr>Nevenka Videk “PISMO IZ ZELENGRADA”</vt:lpstr>
      <vt:lpstr>EKOLOŠKI ČISTO MORE U PORUCI PRIČE        </vt:lpstr>
      <vt:lpstr>    DJEČJA ENCIKLOPEDIJA</vt:lpstr>
      <vt:lpstr>3.C U ŠKOLSKOJ KNJIŽNICI PUT OD AUTORA DO ČITATELJA</vt:lpstr>
      <vt:lpstr>PREZENTACIJA LEKTIRE ZA 3.RAZRED</vt:lpstr>
      <vt:lpstr>NADA IVELJIĆ “ŠESTINSKI KIŠOBRAN”</vt:lpstr>
      <vt:lpstr>TRADICIONALNI ŠESTINSKI KIŠOBRAN</vt:lpstr>
      <vt:lpstr>LEKTIRA ZA 4.RAZRED</vt:lpstr>
      <vt:lpstr>ANTO GARDAŠ “DUH U MOČVARI”</vt:lpstr>
      <vt:lpstr>PARK PRIRODE KOPAČKI RIT</vt:lpstr>
      <vt:lpstr>ZVONIMIR MILČEC “ZVIŽDUK S BUKOVCA”</vt:lpstr>
      <vt:lpstr>PROJEKT HRVATSKI NARODNI PREPOROD</vt:lpstr>
      <vt:lpstr>UČENICE 7.B, IVA I MELANIJA KAVIĆ, IZVODE SCENSKI DIJALOG</vt:lpstr>
      <vt:lpstr>KVIZ “ČITANJEM DO ZVIJEZDA”</vt:lpstr>
      <vt:lpstr>“ČITANJEM DO ZVIJEZDA”</vt:lpstr>
      <vt:lpstr>              BOŽIĆ</vt:lpstr>
      <vt:lpstr>               USKRS</vt:lpstr>
      <vt:lpstr>LITERARNI RADOVI O USKRSU</vt:lpstr>
      <vt:lpstr>      DAN PLANETA ZEMLJE</vt:lpstr>
      <vt:lpstr>PISMENI RAD POSVEĆEN DANU PLANETA ZEMLJE</vt:lpstr>
      <vt:lpstr>           MAJČIN DAN</vt:lpstr>
      <vt:lpstr>IVANA B.MAŽURANIĆ, AUTORICA PRIČE “ŠUMA STIBOROVA”</vt:lpstr>
      <vt:lpstr>    PJESMA POSVEĆENA MAJCI</vt:lpstr>
      <vt:lpstr>OBVEZNA I IZBORNA LEKTIRA OD PETOG DO OSMOG RAZREDA</vt:lpstr>
      <vt:lpstr>    LEKTIRA ZA 5.RAZRED</vt:lpstr>
      <vt:lpstr>     LEKTIRA ZA 6.RAZRED</vt:lpstr>
      <vt:lpstr>    LEKTIRA ZA 7.RAZRED</vt:lpstr>
      <vt:lpstr>KORELACIJA KNJIŽNICE I NASTAVE</vt:lpstr>
      <vt:lpstr>  LEKTIRA ZA 8.RAZRED</vt:lpstr>
      <vt:lpstr>            KAZALIŠTE</vt:lpstr>
      <vt:lpstr>KNJIŽNICA KAO SREDIŠTE INFORMACIJA</vt:lpstr>
      <vt:lpstr>NACIONALNA I SVEUČILIŠNA KNJIŽNICA U ZAGREBU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SURADNJA ŠKOLSKE KNJIŽNICE I NASTAVE / 2014./15.</dc:title>
  <dc:creator>korisnik</dc:creator>
  <cp:lastModifiedBy>korisnik</cp:lastModifiedBy>
  <cp:revision>357</cp:revision>
  <dcterms:created xsi:type="dcterms:W3CDTF">2015-06-30T08:49:12Z</dcterms:created>
  <dcterms:modified xsi:type="dcterms:W3CDTF">2015-07-02T06:36:22Z</dcterms:modified>
</cp:coreProperties>
</file>