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59" r:id="rId6"/>
    <p:sldId id="272" r:id="rId7"/>
    <p:sldId id="269" r:id="rId8"/>
    <p:sldId id="270" r:id="rId9"/>
    <p:sldId id="271" r:id="rId10"/>
    <p:sldId id="260" r:id="rId11"/>
    <p:sldId id="261" r:id="rId12"/>
    <p:sldId id="264" r:id="rId13"/>
    <p:sldId id="268" r:id="rId14"/>
    <p:sldId id="265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napToObjects="1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9E484-4DEA-482D-9BA1-B696AC64A9B5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91E8D-C432-4D48-92E8-2ECAF459E87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1E8D-C432-4D48-92E8-2ECAF459E875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1E8D-C432-4D48-92E8-2ECAF459E875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0E51EC-C3C3-481F-949D-3198DAC64B1A}" type="datetimeFigureOut">
              <a:rPr lang="hr-HR" smtClean="0"/>
              <a:pPr/>
              <a:t>27.11.2013.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A610EC-CF7F-4FE1-B375-407D357DAC49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Slika 13" descr="Vukovar_(grb)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191500" y="0"/>
            <a:ext cx="952500" cy="1285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hr.wikipedia.org/wiki/Vukova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r.wikipedia.org/wiki/Domovinski_rat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002060"/>
                </a:solidFill>
                <a:latin typeface="Algerian" pitchFamily="82" charset="0"/>
              </a:rPr>
              <a:t>Vukovar</a:t>
            </a:r>
            <a:endParaRPr lang="hr-HR" sz="54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VUKO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" y="3200400"/>
            <a:ext cx="4680585" cy="35104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3139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Harrington" pitchFamily="82" charset="0"/>
              </a:rPr>
              <a:t>Vlak mira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oslobodilačkih akcija u drugim krajevima Hrvatske,1995. počeli su pregovori o povratku Vukovara Hrvatskoj</a:t>
            </a:r>
          </a:p>
          <a:p>
            <a:r>
              <a:rPr lang="hr-HR" dirty="0" smtClean="0"/>
              <a:t>8. lipnja 1997. stigao je “Vlak mira” iz Zagreba u Vukovar </a:t>
            </a:r>
          </a:p>
          <a:p>
            <a:r>
              <a:rPr lang="hr-HR" dirty="0" smtClean="0"/>
              <a:t>Bio je sastavljen od 21 vagona iz svih hrvatskih županija</a:t>
            </a:r>
          </a:p>
          <a:p>
            <a:r>
              <a:rPr lang="hr-HR" dirty="0" smtClean="0"/>
              <a:t>Tuđmanov govor pri dolasku</a:t>
            </a:r>
          </a:p>
          <a:p>
            <a:pPr>
              <a:buNone/>
            </a:pPr>
            <a:r>
              <a:rPr lang="hr-HR" dirty="0" smtClean="0"/>
              <a:t>    vlaka </a:t>
            </a:r>
            <a:r>
              <a:rPr lang="hr-HR" dirty="0" smtClean="0">
                <a:sym typeface="Wingdings" pitchFamily="2" charset="2"/>
              </a:rPr>
              <a:t></a:t>
            </a:r>
            <a:endParaRPr lang="hr-HR" dirty="0"/>
          </a:p>
        </p:txBody>
      </p:sp>
      <p:pic>
        <p:nvPicPr>
          <p:cNvPr id="4" name="Slika 3" descr="Tuđman_u_Vukov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35" y="4509134"/>
            <a:ext cx="3491865" cy="234886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rington" pitchFamily="82" charset="0"/>
              </a:rPr>
              <a:t>Povratak Hrvata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Vlak mira označio je povratak Hrvatske u Vukovar</a:t>
            </a:r>
          </a:p>
          <a:p>
            <a:r>
              <a:rPr lang="hr-HR" dirty="0" smtClean="0"/>
              <a:t>Predsjednik Tuđman je Vlak mira nazvao simbolom povratka prognanika i pružanja ruke onima koji nisu okrvavili ruke</a:t>
            </a:r>
          </a:p>
          <a:p>
            <a:r>
              <a:rPr lang="hr-HR" dirty="0" smtClean="0"/>
              <a:t>Tuđman je pozvao na praštanje jer pobjednik koji ne zna praštati sije klice novog zla,a hrvatski narod to nikako nije želio</a:t>
            </a:r>
          </a:p>
          <a:p>
            <a:endParaRPr lang="hr-H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rington" pitchFamily="82" charset="0"/>
              </a:rPr>
              <a:t>Simboli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Najvažniji simboli Vukovara jesu: Vodotoranj,Memorijalno groblje te Vučedolska golubica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Vučedolska golubica </a:t>
            </a:r>
            <a:r>
              <a:rPr lang="hr-HR" dirty="0" smtClean="0">
                <a:sym typeface="Wingdings" pitchFamily="2" charset="2"/>
              </a:rPr>
              <a:t>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vucedolska_golub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6262" y="3068955"/>
            <a:ext cx="3530538" cy="36004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rington" pitchFamily="82" charset="0"/>
              </a:rPr>
              <a:t>Vodotoranj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Izgrađen je 1968. godine</a:t>
            </a:r>
          </a:p>
          <a:p>
            <a:r>
              <a:rPr lang="hr-HR" dirty="0" smtClean="0"/>
              <a:t>Visok je 50 metara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Vodotoranj danas </a:t>
            </a:r>
            <a:r>
              <a:rPr lang="hr-HR" dirty="0" smtClean="0">
                <a:sym typeface="Wingdings" pitchFamily="2" charset="2"/>
              </a:rPr>
              <a:t></a:t>
            </a:r>
            <a:endParaRPr lang="hr-HR" dirty="0"/>
          </a:p>
        </p:txBody>
      </p:sp>
      <p:pic>
        <p:nvPicPr>
          <p:cNvPr id="4" name="Slika 3" descr="Vukovarski_Vodotoran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10" y="2888932"/>
            <a:ext cx="5292090" cy="396906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rington" pitchFamily="82" charset="0"/>
              </a:rPr>
              <a:t>Aktualni problemi danas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22 godine nakon Domovinskog rata u Vukovar su odlučili uvesti ćirilicu</a:t>
            </a:r>
          </a:p>
          <a:p>
            <a:r>
              <a:rPr lang="hr-HR" dirty="0" smtClean="0"/>
              <a:t>Tablice su postavili no kratko nakon toga stanovnici Vukovara su ih uništili</a:t>
            </a:r>
          </a:p>
          <a:p>
            <a:r>
              <a:rPr lang="hr-HR" dirty="0" smtClean="0"/>
              <a:t>Trenutno se vode pregovori o uvađanju ćirilice i biti će glasovanje</a:t>
            </a:r>
          </a:p>
          <a:p>
            <a:endParaRPr lang="hr-HR" dirty="0"/>
          </a:p>
        </p:txBody>
      </p:sp>
      <p:pic>
        <p:nvPicPr>
          <p:cNvPr id="4" name="Slika 3" descr="ne-cirilici-u-vukova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8728" y="4149090"/>
            <a:ext cx="4317412" cy="257556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0" y="5589270"/>
            <a:ext cx="289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Izradila: Jelena Kalinić, 8.a </a:t>
            </a:r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rington" pitchFamily="82" charset="0"/>
              </a:rPr>
              <a:t> Smještaj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Vukovar</a:t>
            </a:r>
            <a:r>
              <a:rPr lang="hr-HR" dirty="0" smtClean="0"/>
              <a:t> se nalazi u sjeveroistočnom djelu Hrvatske</a:t>
            </a:r>
          </a:p>
          <a:p>
            <a:r>
              <a:rPr lang="hr-HR" dirty="0" smtClean="0"/>
              <a:t>Nalazi se na granici Hrvatske i Srbije</a:t>
            </a:r>
          </a:p>
          <a:p>
            <a:r>
              <a:rPr lang="hr-HR" dirty="0" smtClean="0"/>
              <a:t>Smjestio se na rijeci Dravi</a:t>
            </a:r>
          </a:p>
          <a:p>
            <a:r>
              <a:rPr lang="hr-HR" dirty="0" smtClean="0"/>
              <a:t>Leži na važnim prometnim pravcima</a:t>
            </a:r>
          </a:p>
          <a:p>
            <a:r>
              <a:rPr lang="hr-HR" dirty="0" smtClean="0"/>
              <a:t>                              </a:t>
            </a:r>
          </a:p>
          <a:p>
            <a:endParaRPr lang="hr-HR" dirty="0" smtClean="0"/>
          </a:p>
          <a:p>
            <a:r>
              <a:rPr lang="hr-HR" dirty="0" smtClean="0"/>
              <a:t>                             Crvena točkica na karti označuje </a:t>
            </a:r>
          </a:p>
          <a:p>
            <a:r>
              <a:rPr lang="hr-HR" dirty="0" smtClean="0"/>
              <a:t>                             Vukovar</a:t>
            </a:r>
            <a:endParaRPr lang="hr-HR" dirty="0"/>
          </a:p>
        </p:txBody>
      </p:sp>
      <p:pic>
        <p:nvPicPr>
          <p:cNvPr id="5" name="Slika 4" descr="vukov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31908"/>
            <a:ext cx="2575920" cy="249269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 flipH="1">
            <a:off x="2680335" y="458228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rington" pitchFamily="82" charset="0"/>
              </a:rPr>
              <a:t>Stanovništvo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hr-HR" dirty="0" smtClean="0"/>
              <a:t>U Vukovaru živi puno različitih naroda:</a:t>
            </a:r>
          </a:p>
          <a:p>
            <a:pPr algn="ctr"/>
            <a:r>
              <a:rPr lang="hr-HR" dirty="0" smtClean="0"/>
              <a:t>Hrvati (57,5%)</a:t>
            </a:r>
          </a:p>
          <a:p>
            <a:pPr algn="ctr"/>
            <a:r>
              <a:rPr lang="hr-HR" dirty="0" smtClean="0"/>
              <a:t> Srbi (32,9%)</a:t>
            </a:r>
          </a:p>
          <a:p>
            <a:pPr algn="ctr"/>
            <a:r>
              <a:rPr lang="hr-HR" dirty="0" smtClean="0"/>
              <a:t>Rusini (1,8%)</a:t>
            </a:r>
          </a:p>
          <a:p>
            <a:pPr algn="ctr"/>
            <a:r>
              <a:rPr lang="hr-HR" dirty="0" smtClean="0"/>
              <a:t>Mađari (1,2%)</a:t>
            </a:r>
          </a:p>
          <a:p>
            <a:r>
              <a:rPr lang="hr-HR" dirty="0" smtClean="0"/>
              <a:t>Vukovar još ima i Nijemca, Austrijanaca, Ukrajinaca, Slovaka…</a:t>
            </a:r>
          </a:p>
          <a:p>
            <a:pPr algn="ctr"/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rington" pitchFamily="82" charset="0"/>
              </a:rPr>
              <a:t>Povijest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Vukovar je grad koji je bio pod mnogim vladavinama i često su se borili za njega</a:t>
            </a:r>
          </a:p>
          <a:p>
            <a:r>
              <a:rPr lang="hr-HR" dirty="0" smtClean="0"/>
              <a:t>Pod Turskom je vladavinom bio u 16. i 17. stoljeću</a:t>
            </a:r>
          </a:p>
          <a:p>
            <a:r>
              <a:rPr lang="hr-HR" dirty="0" smtClean="0"/>
              <a:t>Od 1920. godine bio je dio Jugoslavije tj. Komunističke partije Jugoslavije (KPJ)</a:t>
            </a:r>
          </a:p>
          <a:p>
            <a:pPr>
              <a:buNone/>
            </a:pPr>
            <a:r>
              <a:rPr lang="hr-HR" dirty="0" smtClean="0"/>
              <a:t>                                                     </a:t>
            </a:r>
          </a:p>
          <a:p>
            <a:pPr>
              <a:buNone/>
            </a:pPr>
            <a:r>
              <a:rPr lang="hr-HR" dirty="0" smtClean="0"/>
              <a:t>                          </a:t>
            </a:r>
          </a:p>
          <a:p>
            <a:pPr>
              <a:buNone/>
            </a:pPr>
            <a:r>
              <a:rPr lang="hr-HR" dirty="0" smtClean="0"/>
              <a:t>                                                    </a:t>
            </a:r>
            <a:r>
              <a:rPr lang="hr-HR" dirty="0" smtClean="0">
                <a:sym typeface="Wingdings" pitchFamily="2" charset="2"/>
              </a:rPr>
              <a:t> Glavna ulica sredinom </a:t>
            </a: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                                                          20. stoljeća</a:t>
            </a:r>
            <a:endParaRPr lang="hr-HR" dirty="0"/>
          </a:p>
        </p:txBody>
      </p:sp>
      <p:pic>
        <p:nvPicPr>
          <p:cNvPr id="4" name="Slika 3" descr="glavna ul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04" y="4149090"/>
            <a:ext cx="4120015" cy="27089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rington" pitchFamily="82" charset="0"/>
              </a:rPr>
              <a:t>Domovinski rat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Domovinski rat započeo je 1991. zbog otvorene agresije Srbije na Vukovar i Hrvatsku</a:t>
            </a:r>
          </a:p>
          <a:p>
            <a:r>
              <a:rPr lang="hr-HR" dirty="0" smtClean="0"/>
              <a:t>Nakon što su sva srpska djeca pobjegla iz grada započela je bitka za Vukovar</a:t>
            </a:r>
          </a:p>
          <a:p>
            <a:r>
              <a:rPr lang="hr-HR" dirty="0" smtClean="0"/>
              <a:t>18. studeni 1991. g. nakon 3 mjeseca borbe,Vukovar je pao u srpske ruke</a:t>
            </a:r>
          </a:p>
          <a:p>
            <a:r>
              <a:rPr lang="hr-HR" dirty="0" smtClean="0"/>
              <a:t>Slika prikazuje zgradu</a:t>
            </a:r>
          </a:p>
          <a:p>
            <a:pPr lvl="1">
              <a:buNone/>
            </a:pPr>
            <a:r>
              <a:rPr lang="hr-HR" dirty="0" smtClean="0"/>
              <a:t>   koja je stradala u ratu </a:t>
            </a:r>
            <a:r>
              <a:rPr lang="hr-HR" dirty="0" smtClean="0">
                <a:sym typeface="Wingdings" pitchFamily="2" charset="2"/>
              </a:rPr>
              <a:t>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5" y="4057050"/>
            <a:ext cx="4211955" cy="28009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rington" pitchFamily="82" charset="0"/>
              </a:rPr>
              <a:t>Ovčara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Ovčara je bio pokolj u blizini Vukovara tj. bio je logor gdje su Srbi ubijali Hrvate</a:t>
            </a:r>
          </a:p>
          <a:p>
            <a:r>
              <a:rPr lang="hr-HR" dirty="0" smtClean="0"/>
              <a:t>Tamo su ljude ubijali i maltretirali noću</a:t>
            </a:r>
          </a:p>
          <a:p>
            <a:r>
              <a:rPr lang="hr-HR" dirty="0" smtClean="0"/>
              <a:t>Ubili su i civile i bolesnike</a:t>
            </a:r>
          </a:p>
          <a:p>
            <a:r>
              <a:rPr lang="hr-HR" dirty="0" smtClean="0"/>
              <a:t>Žrtve su morali negdje baciti pa su Srbi iskopali jamu gdje su ubijene ljude bacili</a:t>
            </a:r>
          </a:p>
          <a:p>
            <a:r>
              <a:rPr lang="hr-HR" dirty="0" smtClean="0"/>
              <a:t>Do danas nisu našli sve ubijene</a:t>
            </a:r>
          </a:p>
          <a:p>
            <a:pPr>
              <a:buNone/>
            </a:pPr>
            <a:r>
              <a:rPr lang="hr-HR" dirty="0" smtClean="0"/>
              <a:t>    ljude,nestalih je više od 1700</a:t>
            </a:r>
          </a:p>
          <a:p>
            <a:r>
              <a:rPr lang="hr-HR" dirty="0" smtClean="0"/>
              <a:t>Hangar Ovčare </a:t>
            </a:r>
            <a:r>
              <a:rPr lang="hr-HR" dirty="0" smtClean="0">
                <a:sym typeface="Wingdings" pitchFamily="2" charset="2"/>
              </a:rPr>
              <a:t>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ovč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35" y="4303394"/>
            <a:ext cx="3394710" cy="254603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rington" pitchFamily="82" charset="0"/>
              </a:rPr>
              <a:t>Memorijalno groblje</a:t>
            </a:r>
            <a:endParaRPr lang="hr-HR" dirty="0">
              <a:latin typeface="Harringto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rata bilo je mnogo žrtava koji su se morali pokopati pa su stanovnici napravili masovno groblje koji je danas vrlo poznat</a:t>
            </a:r>
          </a:p>
          <a:p>
            <a:r>
              <a:rPr lang="hr-HR" dirty="0" smtClean="0"/>
              <a:t>Na tom groblju pokopano 938 žrtava i za svaku žrtvu stavili su po jedan bijeli križ</a:t>
            </a:r>
          </a:p>
          <a:p>
            <a:r>
              <a:rPr lang="hr-HR" dirty="0" smtClean="0"/>
              <a:t>Memorijalno groblje u Vukovaru najveća je masovna grobnica u Europi nakon Drugog svjetskog rata</a:t>
            </a:r>
          </a:p>
          <a:p>
            <a:r>
              <a:rPr lang="hr-HR" dirty="0" smtClean="0"/>
              <a:t>Svake godine, 18.11. ,zapale se lampaše za sve žrtve u </a:t>
            </a:r>
            <a:r>
              <a:rPr lang="hr-HR" dirty="0" smtClean="0">
                <a:hlinkClick r:id="rId2"/>
              </a:rPr>
              <a:t>Domovinskom ratu </a:t>
            </a:r>
            <a:r>
              <a:rPr lang="hr-HR" dirty="0" smtClean="0"/>
              <a:t>i za obilježavanje Pada Vukovara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Memorijalno groblje,Vukovar</a:t>
            </a:r>
            <a:endParaRPr lang="hr-HR" sz="2400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Slika prikazuje Memorijalno groblje posvećen </a:t>
            </a:r>
            <a:r>
              <a:rPr lang="hr-HR" sz="2400" dirty="0" err="1" smtClean="0"/>
              <a:t>žrtavam</a:t>
            </a:r>
            <a:r>
              <a:rPr lang="hr-HR" sz="2400" dirty="0" smtClean="0"/>
              <a:t> rata</a:t>
            </a:r>
            <a:endParaRPr lang="hr-HR" sz="2400" dirty="0"/>
          </a:p>
        </p:txBody>
      </p:sp>
      <p:pic>
        <p:nvPicPr>
          <p:cNvPr id="7" name="Rezervirano mjesto slike 6" descr="memorijalno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035" r="5035"/>
          <a:stretch>
            <a:fillRect/>
          </a:stretch>
        </p:blipFill>
        <p:spPr>
          <a:xfrm rot="420000">
            <a:off x="3354200" y="1175411"/>
            <a:ext cx="4617720" cy="393192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Bijeli križevi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938 Bijelih križeva koji označavaju poginule</a:t>
            </a:r>
            <a:endParaRPr lang="hr-HR" sz="2400" dirty="0"/>
          </a:p>
        </p:txBody>
      </p:sp>
      <p:pic>
        <p:nvPicPr>
          <p:cNvPr id="7" name="Rezervirano mjesto slike 6" descr="Memorijalno_Groblje_Zrtvama_Domovinskog_Rat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507</Words>
  <Application>Microsoft Office PowerPoint</Application>
  <PresentationFormat>Prikaz na zaslonu (4:3)</PresentationFormat>
  <Paragraphs>80</Paragraphs>
  <Slides>14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Tijek</vt:lpstr>
      <vt:lpstr>Vukovar</vt:lpstr>
      <vt:lpstr> Smještaj</vt:lpstr>
      <vt:lpstr>Stanovništvo</vt:lpstr>
      <vt:lpstr>Povijest</vt:lpstr>
      <vt:lpstr>Domovinski rat</vt:lpstr>
      <vt:lpstr>Ovčara</vt:lpstr>
      <vt:lpstr>Memorijalno groblje</vt:lpstr>
      <vt:lpstr>Memorijalno groblje,Vukovar</vt:lpstr>
      <vt:lpstr>Bijeli križevi</vt:lpstr>
      <vt:lpstr>Vlak mira</vt:lpstr>
      <vt:lpstr>Povratak Hrvata</vt:lpstr>
      <vt:lpstr>Simboli</vt:lpstr>
      <vt:lpstr>Vodotoranj</vt:lpstr>
      <vt:lpstr>Aktualni problemi danas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Učenik</dc:creator>
  <cp:lastModifiedBy>Korisnik</cp:lastModifiedBy>
  <cp:revision>18</cp:revision>
  <dcterms:created xsi:type="dcterms:W3CDTF">2013-11-06T13:21:50Z</dcterms:created>
  <dcterms:modified xsi:type="dcterms:W3CDTF">2013-11-27T10:14:51Z</dcterms:modified>
</cp:coreProperties>
</file>