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74" r:id="rId7"/>
    <p:sldId id="270" r:id="rId8"/>
    <p:sldId id="271" r:id="rId9"/>
    <p:sldId id="272" r:id="rId10"/>
    <p:sldId id="273" r:id="rId11"/>
    <p:sldId id="258" r:id="rId12"/>
    <p:sldId id="269" r:id="rId13"/>
    <p:sldId id="268" r:id="rId14"/>
    <p:sldId id="262" r:id="rId15"/>
    <p:sldId id="263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5763" cy="3686857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D8782-0671-4CC1-8CB9-BB9EC0F9D6FA}" type="datetimeFigureOut">
              <a:rPr lang="hr-HR" smtClean="0"/>
              <a:t>20.11.2013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EA576-22F2-4BE4-8A8F-C2C3D237E5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B73A-B575-49C0-A9C4-5A2204DD16C0}" type="datetime1">
              <a:rPr lang="hr-HR" smtClean="0"/>
              <a:t>20.11.2013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72A-95E4-4C4A-BCBC-5EFE7850D1E1}" type="datetime1">
              <a:rPr lang="hr-HR" smtClean="0"/>
              <a:t>20.11.2013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345E-15E8-455E-A354-2B385DB6C1B6}" type="datetime1">
              <a:rPr lang="hr-HR" smtClean="0"/>
              <a:t>20.11.2013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800">
                <a:latin typeface="Calibri" pitchFamily="34" charset="0"/>
              </a:defRPr>
            </a:lvl3pPr>
            <a:lvl4pPr>
              <a:defRPr sz="2800">
                <a:latin typeface="Calibri" pitchFamily="34" charset="0"/>
              </a:defRPr>
            </a:lvl4pPr>
            <a:lvl5pPr>
              <a:defRPr sz="2800">
                <a:latin typeface="Calibri" pitchFamily="34" charset="0"/>
              </a:defRPr>
            </a:lvl5pPr>
          </a:lstStyle>
          <a:p>
            <a:pPr lvl="0"/>
            <a:r>
              <a:rPr lang="hr-HR" dirty="0" smtClean="0"/>
              <a:t>Kliknite da biste uredili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52E7-FDE4-4E4F-9923-1C74E8E05252}" type="datetime1">
              <a:rPr lang="hr-HR" smtClean="0"/>
              <a:t>20.11.2013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61AEB-764D-4F9C-93B3-BA0A4D226196}" type="datetime1">
              <a:rPr lang="hr-HR" smtClean="0"/>
              <a:t>20.11.2013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FB20-EC12-4F67-8ED3-B43F32628C72}" type="datetime1">
              <a:rPr lang="hr-HR" smtClean="0"/>
              <a:t>20.11.2013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B139-D42E-4593-BE58-5308061B37D0}" type="datetime1">
              <a:rPr lang="hr-HR" smtClean="0"/>
              <a:t>20.11.2013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F041-A9C0-4E4A-A54A-7A4C6D20B68D}" type="datetime1">
              <a:rPr lang="hr-HR" smtClean="0"/>
              <a:t>20.11.2013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9EB-7DD1-4ADE-ACC1-98D1E9D138A3}" type="datetime1">
              <a:rPr lang="hr-HR" smtClean="0"/>
              <a:t>20.11.2013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CBA1-A649-4A82-93BE-3FEAB83EBB04}" type="datetime1">
              <a:rPr lang="hr-HR" smtClean="0"/>
              <a:t>20.11.2013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8417-0E3C-4994-9AE7-9A59BECE406F}" type="datetime1">
              <a:rPr lang="hr-HR" smtClean="0"/>
              <a:t>20.11.2013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Kliknite da biste uredili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1D021-A953-4A87-B094-9A853BCBAAF6}" type="datetime1">
              <a:rPr lang="hr-HR" smtClean="0"/>
              <a:t>20.11.2013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FE022-AD28-44BF-BFC4-353A4953BDFA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1026" name="Picture 2" descr="C:\Documents and Settings\Učenik\Local Settings\Temporary Internet Files\Content.IE5\W9369BXF\MC900015908[1].wm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157673" cy="90868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hr.wikipedia.org/wiki/Domovinski_ra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hr.wikipedia.org/wiki/Vukovarski_vodotoranj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8800" dirty="0" smtClean="0">
                <a:solidFill>
                  <a:schemeClr val="tx2">
                    <a:lumMod val="75000"/>
                  </a:schemeClr>
                </a:solidFill>
              </a:rPr>
              <a:t>Vukovar</a:t>
            </a:r>
            <a:r>
              <a:rPr lang="hr-HR" sz="8000" dirty="0" smtClean="0"/>
              <a:t> </a:t>
            </a:r>
            <a:endParaRPr lang="hr-HR" sz="8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 descr="vukov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9380" y="3429000"/>
            <a:ext cx="3810000" cy="2538413"/>
          </a:xfrm>
          <a:prstGeom prst="rect">
            <a:avLst/>
          </a:prstGeom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A635-3F95-4F5B-99B8-DD50A3B4FF96}" type="datetime1">
              <a:rPr lang="hr-HR" smtClean="0"/>
              <a:t>20.11.2013</a:t>
            </a:fld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Domovinski rat</a:t>
            </a:r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Osamostaljenjem Hrvatske 1991. godine došlo je napada Srbije na Vukovar i Hrvatsku.</a:t>
            </a:r>
          </a:p>
          <a:p>
            <a:r>
              <a:rPr lang="hr-HR" dirty="0" smtClean="0"/>
              <a:t>Nakon što je većina srpskog stanovništva pobjegla iz grada,počela je </a:t>
            </a:r>
            <a:r>
              <a:rPr lang="hr-HR" dirty="0" smtClean="0">
                <a:hlinkClick r:id="rId2"/>
              </a:rPr>
              <a:t>bitka za Vukovar</a:t>
            </a:r>
            <a:endParaRPr lang="hr-HR" dirty="0" smtClean="0"/>
          </a:p>
          <a:p>
            <a:r>
              <a:rPr lang="hr-HR" dirty="0" smtClean="0"/>
              <a:t>Nakon tri mjeseca ogorčenih borba,Vukovar je 18. studenog 1991. godine pao pod srpskom vojskom</a:t>
            </a:r>
            <a:endParaRPr lang="hr-HR" dirty="0"/>
          </a:p>
        </p:txBody>
      </p:sp>
      <p:pic>
        <p:nvPicPr>
          <p:cNvPr id="4" name="Slika 3" descr="sko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" y="4385310"/>
            <a:ext cx="2880360" cy="2287006"/>
          </a:xfrm>
          <a:prstGeom prst="rect">
            <a:avLst/>
          </a:prstGeom>
        </p:spPr>
      </p:pic>
      <p:pic>
        <p:nvPicPr>
          <p:cNvPr id="5" name="Slika 4" descr="gr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34" y="4509135"/>
            <a:ext cx="2652963" cy="1902125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3208020" y="5589270"/>
            <a:ext cx="21602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Centar grada 1991.</a:t>
            </a:r>
            <a:endParaRPr lang="hr-HR" sz="2800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4194-1E55-4AE2-ADF1-E8F6B11DA96A}" type="datetime1">
              <a:rPr lang="hr-HR" smtClean="0"/>
              <a:t>20.11.2013</a:t>
            </a:fld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Smještaj grada</a:t>
            </a:r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Vukovar je središte Vukovarsko-srijemske županije</a:t>
            </a:r>
          </a:p>
          <a:p>
            <a:r>
              <a:rPr lang="hr-HR" dirty="0" smtClean="0"/>
              <a:t>Grad je poznat po Domovinskom ratu i razaranjima</a:t>
            </a:r>
          </a:p>
          <a:p>
            <a:r>
              <a:rPr lang="hr-HR" dirty="0"/>
              <a:t>U sklopu grada Vukovara nalaze se naselja: Trpinjska cesta, Borovo Naselje, Mitnica, Petrova gora, Sajmište, </a:t>
            </a:r>
            <a:r>
              <a:rPr lang="hr-HR" dirty="0" err="1"/>
              <a:t>Supoderica</a:t>
            </a:r>
            <a:r>
              <a:rPr lang="hr-HR" dirty="0" smtClean="0"/>
              <a:t>, </a:t>
            </a:r>
            <a:r>
              <a:rPr lang="hr-HR" dirty="0" err="1" smtClean="0"/>
              <a:t>Lužac</a:t>
            </a:r>
            <a:r>
              <a:rPr lang="hr-HR" dirty="0"/>
              <a:t>, Centar (stara jezgra grada). </a:t>
            </a:r>
          </a:p>
        </p:txBody>
      </p:sp>
      <p:pic>
        <p:nvPicPr>
          <p:cNvPr id="4" name="Slika 3" descr="vukovar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6097" y="4272915"/>
            <a:ext cx="4386263" cy="2043692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5074920" y="6273165"/>
            <a:ext cx="2160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Grad Vukovar</a:t>
            </a:r>
            <a:endParaRPr lang="hr-HR" sz="2400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6964-DEDC-4CCA-BC0B-FB8BCCFAB173}" type="datetime1">
              <a:rPr lang="hr-HR" smtClean="0"/>
              <a:t>20.11.2013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Gospodarstvo</a:t>
            </a:r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Ekonomija Vukovara je bazirana na poljoprivredi</a:t>
            </a:r>
            <a:r>
              <a:rPr lang="hr-HR" dirty="0" smtClean="0"/>
              <a:t>,</a:t>
            </a:r>
            <a:r>
              <a:rPr lang="vi-VN" dirty="0" smtClean="0"/>
              <a:t> trgovini, vinogradarstvu, 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vi-VN" dirty="0" smtClean="0"/>
              <a:t>prehrambenoj industiji</a:t>
            </a:r>
            <a:r>
              <a:rPr lang="hr-HR" dirty="0" smtClean="0"/>
              <a:t> i </a:t>
            </a:r>
            <a:r>
              <a:rPr lang="vi-VN" dirty="0" smtClean="0"/>
              <a:t>tekstilnoj industriji</a:t>
            </a:r>
            <a:endParaRPr lang="hr-HR" dirty="0" smtClean="0"/>
          </a:p>
          <a:p>
            <a:r>
              <a:rPr lang="vi-VN" dirty="0" smtClean="0"/>
              <a:t>Industrija </a:t>
            </a:r>
            <a:r>
              <a:rPr lang="vi-VN" dirty="0" smtClean="0"/>
              <a:t>je teško stradala u ratu,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vi-VN" dirty="0" smtClean="0"/>
              <a:t>ali mirnom reintegracijom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vi-VN" dirty="0" smtClean="0"/>
              <a:t>pod hrvatsku vlast počela je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vi-VN" dirty="0" smtClean="0"/>
              <a:t>obnova grada, pa tako i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vi-VN" dirty="0" smtClean="0"/>
              <a:t>industrije.</a:t>
            </a:r>
            <a:endParaRPr lang="hr-HR" dirty="0"/>
          </a:p>
        </p:txBody>
      </p:sp>
      <p:pic>
        <p:nvPicPr>
          <p:cNvPr id="5" name="Slika 4" descr="y2556530251695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99735" y="4149090"/>
            <a:ext cx="3240405" cy="2430304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7092315" y="4168140"/>
            <a:ext cx="1931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Vinograd u Vukovaru</a:t>
            </a:r>
            <a:endParaRPr lang="hr-HR" sz="2400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7ACE-B918-438F-A748-6928205BC3DF}" type="datetime1">
              <a:rPr lang="hr-HR" smtClean="0"/>
              <a:t>20.11.2013</a:t>
            </a:fld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Stanovništvo</a:t>
            </a:r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Vukovar ima oko 31 670 stanovnika </a:t>
            </a:r>
          </a:p>
          <a:p>
            <a:endParaRPr lang="hr-HR" dirty="0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971549" y="2708910"/>
          <a:ext cx="6840855" cy="18002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68171"/>
                <a:gridCol w="1368171"/>
                <a:gridCol w="1368171"/>
                <a:gridCol w="1368171"/>
                <a:gridCol w="1368171"/>
              </a:tblGrid>
              <a:tr h="900112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Hrvati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Srbi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Mađari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Nijemci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Ostali</a:t>
                      </a:r>
                      <a:endParaRPr lang="hr-HR" sz="2800" dirty="0"/>
                    </a:p>
                  </a:txBody>
                  <a:tcPr/>
                </a:tc>
              </a:tr>
              <a:tr h="900112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57,5%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32,9%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1,2%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0,2%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8,2%</a:t>
                      </a:r>
                      <a:endParaRPr lang="hr-HR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6662-071A-4B90-A9BA-EE104A8FCAD4}" type="datetime1">
              <a:rPr lang="hr-HR" smtClean="0"/>
              <a:t>20.11.2013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Aktualni problemi</a:t>
            </a:r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Stanovnicima Vukovara najaktualniji problem su ploče na ćirilicama</a:t>
            </a:r>
          </a:p>
          <a:p>
            <a:r>
              <a:rPr lang="hr-HR" dirty="0" smtClean="0"/>
              <a:t>Naime, smatra se da bi trebali postaviti te ploče </a:t>
            </a:r>
            <a:r>
              <a:rPr lang="hr-HR" dirty="0" smtClean="0"/>
              <a:t>zbog velike populacije srpskog stanovništva u Vukovaru </a:t>
            </a:r>
          </a:p>
          <a:p>
            <a:r>
              <a:rPr lang="hr-HR" dirty="0" smtClean="0"/>
              <a:t>Još neki od problema je taj što </a:t>
            </a:r>
            <a:br>
              <a:rPr lang="hr-HR" dirty="0" smtClean="0"/>
            </a:br>
            <a:r>
              <a:rPr lang="hr-HR" dirty="0" smtClean="0"/>
              <a:t>ljudi ne mogu naći posao </a:t>
            </a:r>
            <a:br>
              <a:rPr lang="hr-HR" dirty="0" smtClean="0"/>
            </a:br>
            <a:r>
              <a:rPr lang="hr-HR" dirty="0" smtClean="0"/>
              <a:t>te se sve više njih </a:t>
            </a:r>
            <a:br>
              <a:rPr lang="hr-HR" dirty="0" smtClean="0"/>
            </a:br>
            <a:r>
              <a:rPr lang="hr-HR" dirty="0" smtClean="0"/>
              <a:t>iseljava iz Vukovara </a:t>
            </a:r>
            <a:r>
              <a:rPr lang="hr-HR" dirty="0" smtClean="0"/>
              <a:t> </a:t>
            </a:r>
            <a:endParaRPr lang="hr-HR" dirty="0" smtClean="0"/>
          </a:p>
        </p:txBody>
      </p:sp>
      <p:pic>
        <p:nvPicPr>
          <p:cNvPr id="4" name="Slika 3" descr="ploč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4990" y="3486150"/>
            <a:ext cx="2520315" cy="2520315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5543549" y="6015990"/>
            <a:ext cx="3240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Ploče s dvojezičnim natpisima</a:t>
            </a:r>
            <a:endParaRPr lang="hr-HR" sz="2400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15FEB-61CC-4DFF-95B4-59AE827343F3}" type="datetime1">
              <a:rPr lang="hr-HR" smtClean="0"/>
              <a:t>20.11.2013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14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Nadam se da ste naučili nešto novo o Vukovaru</a:t>
            </a: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  Katarina Marković, 8.a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E075-C874-43D4-B9F1-D60CC2F0142E}" type="datetime1">
              <a:rPr lang="hr-HR" smtClean="0"/>
              <a:t>20.11.2013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15</a:t>
            </a:fld>
            <a:endParaRPr lang="hr-HR"/>
          </a:p>
        </p:txBody>
      </p:sp>
      <p:sp>
        <p:nvSpPr>
          <p:cNvPr id="6" name="Akcijski gumb: Početak 5">
            <a:hlinkClick r:id="" action="ppaction://hlinkshowjump?jump=firstslide" highlightClick="1"/>
          </p:cNvPr>
          <p:cNvSpPr/>
          <p:nvPr/>
        </p:nvSpPr>
        <p:spPr>
          <a:xfrm>
            <a:off x="4932045" y="4509135"/>
            <a:ext cx="1800225" cy="108013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Povijest grada</a:t>
            </a:r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vrijeme između dva svjetska rata Vukovar je bio pod vlašću Jugoslavije.</a:t>
            </a:r>
          </a:p>
          <a:p>
            <a:r>
              <a:rPr lang="hr-HR" dirty="0"/>
              <a:t>Poslije 1945. godine u novoj jugoslavenskoj državi cijeli </a:t>
            </a:r>
            <a:r>
              <a:rPr lang="hr-HR" dirty="0" smtClean="0"/>
              <a:t>Srijem je </a:t>
            </a:r>
            <a:r>
              <a:rPr lang="hr-HR" dirty="0"/>
              <a:t>odvojen od hrvatskih zemalja</a:t>
            </a:r>
            <a:r>
              <a:rPr lang="hr-HR" dirty="0" smtClean="0"/>
              <a:t>.</a:t>
            </a:r>
          </a:p>
          <a:p>
            <a:r>
              <a:rPr lang="hr-HR" dirty="0" smtClean="0"/>
              <a:t>Na svim </a:t>
            </a:r>
            <a:r>
              <a:rPr lang="hr-HR" dirty="0"/>
              <a:t>važnijim </a:t>
            </a:r>
            <a:r>
              <a:rPr lang="hr-HR" dirty="0" smtClean="0"/>
              <a:t>položajima bili </a:t>
            </a:r>
            <a:r>
              <a:rPr lang="hr-HR" dirty="0"/>
              <a:t>su uglavnom </a:t>
            </a:r>
            <a:r>
              <a:rPr lang="hr-HR" dirty="0" smtClean="0"/>
              <a:t>Srbi.</a:t>
            </a:r>
          </a:p>
          <a:p>
            <a:r>
              <a:rPr lang="hr-HR" dirty="0" smtClean="0"/>
              <a:t>U </a:t>
            </a:r>
            <a:r>
              <a:rPr lang="hr-HR" dirty="0"/>
              <a:t>hrvatskom gradu Vukovaru Hrvati su zapravo bili stanovnici drugog reda.</a:t>
            </a:r>
            <a:endParaRPr lang="hr-HR" dirty="0" smtClean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73D-1E85-411D-9CA5-8DC9512C8500}" type="datetime1">
              <a:rPr lang="hr-HR" smtClean="0"/>
              <a:t>20.11.2013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Vučedolska golubica</a:t>
            </a:r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460" y="1628775"/>
            <a:ext cx="8229600" cy="4525963"/>
          </a:xfrm>
        </p:spPr>
        <p:txBody>
          <a:bodyPr/>
          <a:lstStyle/>
          <a:p>
            <a:r>
              <a:rPr lang="hr-HR" dirty="0" smtClean="0"/>
              <a:t>Smatra se simbolom grada</a:t>
            </a:r>
          </a:p>
          <a:p>
            <a:r>
              <a:rPr lang="hr-HR" dirty="0" smtClean="0"/>
              <a:t>Vučedol je poznato izletište</a:t>
            </a:r>
          </a:p>
          <a:p>
            <a:r>
              <a:rPr lang="hr-HR" dirty="0" smtClean="0"/>
              <a:t>To je zapravo keramička</a:t>
            </a:r>
            <a:br>
              <a:rPr lang="hr-HR" dirty="0" smtClean="0"/>
            </a:br>
            <a:r>
              <a:rPr lang="hr-HR" dirty="0" smtClean="0"/>
              <a:t>posuda u obliku golubice</a:t>
            </a:r>
          </a:p>
          <a:p>
            <a:r>
              <a:rPr lang="pl-PL" dirty="0" smtClean="0"/>
              <a:t>Tamne je boje, ukrašena</a:t>
            </a:r>
            <a:br>
              <a:rPr lang="pl-PL" dirty="0" smtClean="0"/>
            </a:br>
            <a:r>
              <a:rPr lang="pl-PL" dirty="0" smtClean="0"/>
              <a:t>bijelim crtama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 </a:t>
            </a:r>
            <a:endParaRPr lang="hr-HR" dirty="0"/>
          </a:p>
        </p:txBody>
      </p:sp>
      <p:pic>
        <p:nvPicPr>
          <p:cNvPr id="4" name="Slika 3" descr="vukovar_golub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5" y="2293620"/>
            <a:ext cx="3626635" cy="3600450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5292090" y="5827693"/>
            <a:ext cx="288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Vučedolska  golubica </a:t>
            </a:r>
            <a:endParaRPr lang="hr-HR" sz="2400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53EF-D586-44B6-83A5-AD112443DDC2}" type="datetime1">
              <a:rPr lang="hr-HR" smtClean="0"/>
              <a:t>20.11.2013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Vodotoranj</a:t>
            </a:r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Vukovarski vodotoranj </a:t>
            </a:r>
            <a:r>
              <a:rPr lang="nl-NL" dirty="0" smtClean="0"/>
              <a:t>izgrađen je 1968. godine</a:t>
            </a:r>
            <a:endParaRPr lang="hr-HR" dirty="0" smtClean="0"/>
          </a:p>
          <a:p>
            <a:r>
              <a:rPr lang="hr-HR" dirty="0" smtClean="0"/>
              <a:t>V</a:t>
            </a:r>
            <a:r>
              <a:rPr lang="nl-NL" dirty="0" smtClean="0"/>
              <a:t>isok je 50 metara</a:t>
            </a:r>
            <a:endParaRPr lang="hr-HR" dirty="0" smtClean="0"/>
          </a:p>
          <a:p>
            <a:r>
              <a:rPr lang="vi-VN" dirty="0" smtClean="0"/>
              <a:t>U 1991. godini vodotoranj su,tijekom 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vi-VN" dirty="0" smtClean="0"/>
              <a:t>bitke za Vukovar, teško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vi-VN" dirty="0" smtClean="0"/>
              <a:t>oštetile srpske snage.</a:t>
            </a:r>
            <a:endParaRPr lang="hr-HR" dirty="0" smtClean="0">
              <a:latin typeface="Calibri" pitchFamily="34" charset="0"/>
            </a:endParaRPr>
          </a:p>
          <a:p>
            <a:r>
              <a:rPr lang="hr-HR" dirty="0" smtClean="0">
                <a:latin typeface="Calibri" pitchFamily="34" charset="0"/>
              </a:rPr>
              <a:t>Bio </a:t>
            </a:r>
            <a:r>
              <a:rPr lang="vi-VN" dirty="0" smtClean="0"/>
              <a:t>je pogođen s više od 600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vi-VN" dirty="0" smtClean="0"/>
              <a:t>neprijateljskih projektila i postao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vi-VN" dirty="0" smtClean="0"/>
              <a:t>je simbol stradanja i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vi-VN" dirty="0" smtClean="0"/>
              <a:t>otpora toga </a:t>
            </a:r>
            <a:r>
              <a:rPr lang="vi-VN" dirty="0" smtClean="0"/>
              <a:t>grad</a:t>
            </a:r>
            <a:r>
              <a:rPr lang="hr-HR" dirty="0" smtClean="0"/>
              <a:t>a</a:t>
            </a:r>
            <a:r>
              <a:rPr lang="vi-VN" dirty="0" smtClean="0"/>
              <a:t>.</a:t>
            </a:r>
            <a:endParaRPr lang="hr-HR" dirty="0">
              <a:latin typeface="Calibri" pitchFamily="34" charset="0"/>
            </a:endParaRPr>
          </a:p>
        </p:txBody>
      </p:sp>
      <p:pic>
        <p:nvPicPr>
          <p:cNvPr id="4" name="Slika 3" descr="vodotoran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96023" y="2348865"/>
            <a:ext cx="2771775" cy="3700463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6372225" y="5949315"/>
            <a:ext cx="18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Vodotoranj</a:t>
            </a:r>
            <a:endParaRPr lang="hr-HR" sz="2400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910-3BF6-4C32-B0AC-C6EA92ED9CA4}" type="datetime1">
              <a:rPr lang="hr-HR" smtClean="0"/>
              <a:t>20.11.2013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Trpinjska cesta</a:t>
            </a:r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Tijekom Domovinskog rata, JNA</a:t>
            </a:r>
            <a:r>
              <a:rPr lang="hr-HR" dirty="0" smtClean="0"/>
              <a:t> </a:t>
            </a:r>
            <a:r>
              <a:rPr lang="vi-VN" dirty="0" smtClean="0"/>
              <a:t>i četnici, iz smjera </a:t>
            </a:r>
            <a:r>
              <a:rPr lang="vi-VN" dirty="0" smtClean="0"/>
              <a:t>Trpinje prema</a:t>
            </a:r>
            <a:r>
              <a:rPr lang="hr-HR" dirty="0" smtClean="0"/>
              <a:t> </a:t>
            </a:r>
            <a:r>
              <a:rPr lang="vi-VN" dirty="0" smtClean="0"/>
              <a:t>Vukovaru</a:t>
            </a:r>
            <a:r>
              <a:rPr lang="vi-VN" dirty="0" smtClean="0"/>
              <a:t>,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vi-VN" dirty="0" smtClean="0"/>
              <a:t>pokušavali </a:t>
            </a:r>
            <a:r>
              <a:rPr lang="hr-HR" dirty="0" smtClean="0"/>
              <a:t>su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probiti u grad</a:t>
            </a:r>
            <a:r>
              <a:rPr lang="vi-VN" dirty="0" smtClean="0"/>
              <a:t>. </a:t>
            </a:r>
            <a:endParaRPr lang="hr-HR" dirty="0" smtClean="0"/>
          </a:p>
          <a:p>
            <a:r>
              <a:rPr lang="vi-VN" dirty="0" smtClean="0"/>
              <a:t>Međutim, hrvatski su branitelji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vi-VN" dirty="0" smtClean="0"/>
              <a:t>pod vodstvom legendarnog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vi-VN" dirty="0" smtClean="0"/>
              <a:t>heroja</a:t>
            </a:r>
            <a:r>
              <a:rPr lang="hr-HR" dirty="0" smtClean="0"/>
              <a:t> </a:t>
            </a:r>
            <a:r>
              <a:rPr lang="vi-VN" dirty="0" smtClean="0"/>
              <a:t>Blage Zadre,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vi-VN" dirty="0" smtClean="0"/>
              <a:t>na Trpinjskoj cesti u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vi-VN" dirty="0" smtClean="0"/>
              <a:t>Vukovaru uništili </a:t>
            </a:r>
            <a:r>
              <a:rPr lang="hr-HR" dirty="0" smtClean="0"/>
              <a:t>srpskih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vi-VN" dirty="0" smtClean="0"/>
              <a:t>30-etak </a:t>
            </a:r>
            <a:r>
              <a:rPr lang="vi-VN" dirty="0" smtClean="0"/>
              <a:t>tenkova</a:t>
            </a: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4" name="Slika 3" descr="vukvoar_Tenk_Trpins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56885" y="2244090"/>
            <a:ext cx="3491865" cy="2618899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6372225" y="4097655"/>
            <a:ext cx="2767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Branitelji na Trpinjskoj cesti ‘91.</a:t>
            </a:r>
            <a:endParaRPr lang="hr-HR" sz="2400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A547-CF62-4D33-88EB-037B313B26D3}" type="datetime1">
              <a:rPr lang="hr-HR" smtClean="0"/>
              <a:t>20.11.2013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Blago Zadro</a:t>
            </a:r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Blago Zadro jedan je od najvećih heroja Domovinskog rata</a:t>
            </a:r>
          </a:p>
          <a:p>
            <a:r>
              <a:rPr lang="hr-HR" dirty="0" smtClean="0"/>
              <a:t>Pod njegovim vodstvom </a:t>
            </a:r>
            <a:br>
              <a:rPr lang="hr-HR" dirty="0" smtClean="0"/>
            </a:br>
            <a:r>
              <a:rPr lang="hr-HR" dirty="0" smtClean="0"/>
              <a:t>hrvatska vojska uspjela je </a:t>
            </a:r>
            <a:br>
              <a:rPr lang="hr-HR" dirty="0" smtClean="0"/>
            </a:br>
            <a:r>
              <a:rPr lang="hr-HR" dirty="0" smtClean="0"/>
              <a:t>zaustaviti srpske tenkove na </a:t>
            </a:r>
            <a:br>
              <a:rPr lang="hr-HR" dirty="0" smtClean="0"/>
            </a:br>
            <a:r>
              <a:rPr lang="hr-HR" dirty="0" smtClean="0"/>
              <a:t>Trpinjskoj cesti</a:t>
            </a:r>
          </a:p>
          <a:p>
            <a:r>
              <a:rPr lang="hr-HR" dirty="0" smtClean="0"/>
              <a:t>Poginuo je 16.11., samo </a:t>
            </a:r>
            <a:br>
              <a:rPr lang="hr-HR" dirty="0" smtClean="0"/>
            </a:br>
            <a:r>
              <a:rPr lang="hr-HR" dirty="0" smtClean="0"/>
              <a:t>2 dana prije pada Vukovara</a:t>
            </a:r>
            <a:endParaRPr lang="hr-HR" dirty="0"/>
          </a:p>
        </p:txBody>
      </p:sp>
      <p:pic>
        <p:nvPicPr>
          <p:cNvPr id="4" name="Slika 3" descr="Blago_zad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80" y="2348865"/>
            <a:ext cx="2540000" cy="3632200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6012180" y="5949315"/>
            <a:ext cx="2520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Blago Zadro u Vukovaru</a:t>
            </a:r>
            <a:endParaRPr lang="hr-HR" sz="2400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F5A0-ABFD-4644-A9F6-69DAC09B18F2}" type="datetime1">
              <a:rPr lang="hr-HR" smtClean="0"/>
              <a:t>20.11.2013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Memorijalno groblje</a:t>
            </a:r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U sklopu uređenja groblja, projektom je predviđeno uređenje mjesta masovne grobnice, kao i uređenje Memorijalnog prostora sa spomenikom.</a:t>
            </a:r>
            <a:endParaRPr lang="hr-HR" dirty="0" smtClean="0"/>
          </a:p>
          <a:p>
            <a:r>
              <a:rPr lang="vi-VN" dirty="0" smtClean="0"/>
              <a:t>Masovna grobnica uređena je na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vi-VN" dirty="0" smtClean="0"/>
              <a:t>način postavljanja 938 (bijelih)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vi-VN" dirty="0" smtClean="0"/>
              <a:t>mramornih križeva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5" name="Slika 4" descr="groblj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5" y="3855720"/>
            <a:ext cx="3966397" cy="2639457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2232660" y="5838825"/>
            <a:ext cx="288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Memorijalno groblje, bijeli križevi</a:t>
            </a:r>
            <a:endParaRPr lang="hr-HR" sz="2400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3581-8504-4BA7-A923-F290CE30A0A7}" type="datetime1">
              <a:rPr lang="hr-HR" smtClean="0"/>
              <a:t>20.11.2013</a:t>
            </a:fld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zracn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05" y="908685"/>
            <a:ext cx="3600450" cy="4800600"/>
          </a:xfrm>
        </p:spPr>
      </p:pic>
      <p:sp>
        <p:nvSpPr>
          <p:cNvPr id="5" name="TekstniOkvir 4"/>
          <p:cNvSpPr txBox="1"/>
          <p:nvPr/>
        </p:nvSpPr>
        <p:spPr>
          <a:xfrm>
            <a:off x="4572000" y="2348865"/>
            <a:ext cx="32404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Zračni križ na memorijalnom groblju kojeg čine četiri stupa i prostor između izgleda kao križ.</a:t>
            </a:r>
            <a:endParaRPr lang="hr-HR" sz="2800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3D37-41F8-4B1D-A3D2-0F38CA46D387}" type="datetime1">
              <a:rPr lang="hr-HR" smtClean="0"/>
              <a:t>20.11.2013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Ovčara</a:t>
            </a:r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Ovčara je masovna grobnica u sklopu koje je bio napravljen i koncentracijski logor</a:t>
            </a:r>
          </a:p>
          <a:p>
            <a:r>
              <a:rPr lang="hr-HR" dirty="0" smtClean="0"/>
              <a:t>Žrtve su zatvorili u hangar i tamo ih mučili do smrti, a oni koji nisu umrli od batina njih bi </a:t>
            </a:r>
            <a:r>
              <a:rPr lang="hr-HR" dirty="0" err="1" smtClean="0"/>
              <a:t>streljali</a:t>
            </a:r>
            <a:endParaRPr lang="hr-HR" dirty="0" smtClean="0"/>
          </a:p>
          <a:p>
            <a:r>
              <a:rPr lang="hr-HR" dirty="0" smtClean="0"/>
              <a:t>Mrtve ljude su odvozili nedaleko </a:t>
            </a:r>
            <a:br>
              <a:rPr lang="hr-HR" dirty="0" smtClean="0"/>
            </a:br>
            <a:r>
              <a:rPr lang="hr-HR" dirty="0" smtClean="0"/>
              <a:t>od hangara i bacali ih u </a:t>
            </a:r>
            <a:br>
              <a:rPr lang="hr-HR" dirty="0" smtClean="0"/>
            </a:br>
            <a:r>
              <a:rPr lang="hr-HR" dirty="0" smtClean="0"/>
              <a:t>jamu te pokapali</a:t>
            </a:r>
            <a:endParaRPr lang="hr-HR" dirty="0"/>
          </a:p>
        </p:txBody>
      </p:sp>
      <p:pic>
        <p:nvPicPr>
          <p:cNvPr id="4" name="Slika 3" descr="ovca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95875" y="3884295"/>
            <a:ext cx="3851910" cy="2580780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5153026" y="6377940"/>
            <a:ext cx="2640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Spomenik na ovčari</a:t>
            </a:r>
            <a:endParaRPr lang="hr-HR" sz="2400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4E82-EF1E-49BF-A8EE-E57BBC91A60D}" type="datetime1">
              <a:rPr lang="hr-HR" smtClean="0"/>
              <a:t>20.11.2013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022-AD28-44BF-BFC4-353A4953BDFA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339</Words>
  <Application>Microsoft Office PowerPoint</Application>
  <PresentationFormat>Prikaz na zaslonu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Office tema</vt:lpstr>
      <vt:lpstr>Vukovar </vt:lpstr>
      <vt:lpstr>Povijest grada</vt:lpstr>
      <vt:lpstr>Vučedolska golubica</vt:lpstr>
      <vt:lpstr>Vodotoranj</vt:lpstr>
      <vt:lpstr>Trpinjska cesta</vt:lpstr>
      <vt:lpstr>Blago Zadro</vt:lpstr>
      <vt:lpstr>Memorijalno groblje</vt:lpstr>
      <vt:lpstr>Slajd 8</vt:lpstr>
      <vt:lpstr>Ovčara</vt:lpstr>
      <vt:lpstr>Domovinski rat</vt:lpstr>
      <vt:lpstr>Smještaj grada</vt:lpstr>
      <vt:lpstr>Gospodarstvo</vt:lpstr>
      <vt:lpstr>Stanovništvo</vt:lpstr>
      <vt:lpstr>Aktualni problemi</vt:lpstr>
      <vt:lpstr>Slajd 15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Vukovar </dc:title>
  <dc:creator>Učenik</dc:creator>
  <cp:lastModifiedBy>Učenik</cp:lastModifiedBy>
  <cp:revision>21</cp:revision>
  <dcterms:created xsi:type="dcterms:W3CDTF">2013-11-06T13:17:08Z</dcterms:created>
  <dcterms:modified xsi:type="dcterms:W3CDTF">2013-11-20T14:28:52Z</dcterms:modified>
</cp:coreProperties>
</file>