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8" r:id="rId11"/>
    <p:sldId id="269" r:id="rId12"/>
    <p:sldId id="265" r:id="rId13"/>
    <p:sldId id="266" r:id="rId14"/>
    <p:sldId id="267" r:id="rId15"/>
    <p:sldId id="270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9D4D-73F9-4F81-B1B6-00ABD86CE1FA}" type="datetimeFigureOut">
              <a:rPr lang="hr-HR" smtClean="0"/>
              <a:pPr/>
              <a:t>21.11.2013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C11F-189A-4868-A90F-6023D4A21E2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9D4D-73F9-4F81-B1B6-00ABD86CE1FA}" type="datetimeFigureOut">
              <a:rPr lang="hr-HR" smtClean="0"/>
              <a:pPr/>
              <a:t>21.11.2013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C11F-189A-4868-A90F-6023D4A21E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9D4D-73F9-4F81-B1B6-00ABD86CE1FA}" type="datetimeFigureOut">
              <a:rPr lang="hr-HR" smtClean="0"/>
              <a:pPr/>
              <a:t>21.11.2013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C11F-189A-4868-A90F-6023D4A21E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9D4D-73F9-4F81-B1B6-00ABD86CE1FA}" type="datetimeFigureOut">
              <a:rPr lang="hr-HR" smtClean="0"/>
              <a:pPr/>
              <a:t>21.11.2013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C11F-189A-4868-A90F-6023D4A21E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9D4D-73F9-4F81-B1B6-00ABD86CE1FA}" type="datetimeFigureOut">
              <a:rPr lang="hr-HR" smtClean="0"/>
              <a:pPr/>
              <a:t>21.11.2013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6EAC11F-189A-4868-A90F-6023D4A21E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9D4D-73F9-4F81-B1B6-00ABD86CE1FA}" type="datetimeFigureOut">
              <a:rPr lang="hr-HR" smtClean="0"/>
              <a:pPr/>
              <a:t>21.11.2013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C11F-189A-4868-A90F-6023D4A21E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9D4D-73F9-4F81-B1B6-00ABD86CE1FA}" type="datetimeFigureOut">
              <a:rPr lang="hr-HR" smtClean="0"/>
              <a:pPr/>
              <a:t>21.11.2013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C11F-189A-4868-A90F-6023D4A21E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9D4D-73F9-4F81-B1B6-00ABD86CE1FA}" type="datetimeFigureOut">
              <a:rPr lang="hr-HR" smtClean="0"/>
              <a:pPr/>
              <a:t>21.11.2013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C11F-189A-4868-A90F-6023D4A21E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9D4D-73F9-4F81-B1B6-00ABD86CE1FA}" type="datetimeFigureOut">
              <a:rPr lang="hr-HR" smtClean="0"/>
              <a:pPr/>
              <a:t>21.11.2013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C11F-189A-4868-A90F-6023D4A21E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9D4D-73F9-4F81-B1B6-00ABD86CE1FA}" type="datetimeFigureOut">
              <a:rPr lang="hr-HR" smtClean="0"/>
              <a:pPr/>
              <a:t>21.11.2013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C11F-189A-4868-A90F-6023D4A21E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9D4D-73F9-4F81-B1B6-00ABD86CE1FA}" type="datetimeFigureOut">
              <a:rPr lang="hr-HR" smtClean="0"/>
              <a:pPr/>
              <a:t>21.11.2013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C11F-189A-4868-A90F-6023D4A21E2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6F9D4D-73F9-4F81-B1B6-00ABD86CE1FA}" type="datetimeFigureOut">
              <a:rPr lang="hr-HR" smtClean="0"/>
              <a:pPr/>
              <a:t>21.11.2013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6EAC11F-189A-4868-A90F-6023D4A21E2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 rot="20476216">
            <a:off x="1057059" y="2357443"/>
            <a:ext cx="6885219" cy="1569660"/>
          </a:xfrm>
          <a:prstGeom prst="rect">
            <a:avLst/>
          </a:prstGeom>
          <a:noFill/>
          <a:effectLst>
            <a:reflection blurRad="6350" stA="50000" endA="300" endPos="55500" dist="101600" dir="5400000" sy="-100000" algn="bl" rotWithShape="0"/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hr-HR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VUKOVAR</a:t>
            </a:r>
            <a:endParaRPr lang="hr-HR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grpSp>
        <p:nvGrpSpPr>
          <p:cNvPr id="8" name="Grupa 7"/>
          <p:cNvGrpSpPr/>
          <p:nvPr/>
        </p:nvGrpSpPr>
        <p:grpSpPr>
          <a:xfrm>
            <a:off x="827584" y="260648"/>
            <a:ext cx="7832395" cy="6080777"/>
            <a:chOff x="807238" y="305181"/>
            <a:chExt cx="7832395" cy="6080777"/>
          </a:xfrm>
        </p:grpSpPr>
        <p:pic>
          <p:nvPicPr>
            <p:cNvPr id="3" name="Slika 2" descr="bitka_za_vukovar_domovinski_rat_u_hrvatskoj_tromjesecna_opsada_grada_razaranje_brojna_ubojstva_i_progon_stanovnistva_news_pic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0398070">
              <a:off x="807238" y="476672"/>
              <a:ext cx="3158604" cy="2120777"/>
            </a:xfrm>
            <a:prstGeom prst="rect">
              <a:avLst/>
            </a:prstGeom>
          </p:spPr>
        </p:pic>
        <p:pic>
          <p:nvPicPr>
            <p:cNvPr id="5" name="Slika 4" descr="imagesCA62ZN4A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951749">
              <a:off x="5366779" y="4398353"/>
              <a:ext cx="2624777" cy="1966049"/>
            </a:xfrm>
            <a:prstGeom prst="rect">
              <a:avLst/>
            </a:prstGeom>
          </p:spPr>
        </p:pic>
        <p:pic>
          <p:nvPicPr>
            <p:cNvPr id="6" name="Slika 5" descr="imagesCAQR14SJ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rot="19700485">
              <a:off x="1810335" y="4472663"/>
              <a:ext cx="1275530" cy="1913295"/>
            </a:xfrm>
            <a:prstGeom prst="rect">
              <a:avLst/>
            </a:prstGeom>
          </p:spPr>
        </p:pic>
        <p:pic>
          <p:nvPicPr>
            <p:cNvPr id="7" name="Slika 6" descr="untitled.bmp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585802">
              <a:off x="7136813" y="305181"/>
              <a:ext cx="1502820" cy="150282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Vučedolska golubica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r-HR" b="1" dirty="0" smtClean="0"/>
              <a:t>Vučedolska golubica</a:t>
            </a:r>
            <a:r>
              <a:rPr lang="hr-HR" dirty="0" smtClean="0"/>
              <a:t> je najpoznatija keramička posuda s arheoloških iskopina na Vučedolu. </a:t>
            </a:r>
          </a:p>
          <a:p>
            <a:endParaRPr lang="hr-HR" dirty="0" smtClean="0"/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Modelirana u obliku golubice, postala je jedan od najprepoznatljivijih simbola grada Vukovara, u čijoj se blizini nalazi Vučedol. 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Slika 3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4509120"/>
            <a:ext cx="2142857" cy="2142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Imala je kultnu namjenu kao kadionica. Tamne je boje, ukrašena bijelom inkrustacijom </a:t>
            </a:r>
          </a:p>
          <a:p>
            <a:pPr>
              <a:buFont typeface="Wingdings" pitchFamily="2" charset="2"/>
              <a:buChar char="v"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(mašnice, ogrlica, niz valovitih i cik-cak crta na krilima) u urezanom ukrasu i ornamentu nastalom žigosanim ubadanjem.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900608" y="260648"/>
            <a:ext cx="8229600" cy="1143000"/>
          </a:xfrm>
        </p:spPr>
        <p:txBody>
          <a:bodyPr/>
          <a:lstStyle/>
          <a:p>
            <a:r>
              <a:rPr lang="hr-HR" dirty="0" smtClean="0"/>
              <a:t>VUKOVAR U RATU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hr-HR" b="1" dirty="0" smtClean="0"/>
          </a:p>
          <a:p>
            <a:pPr>
              <a:buFont typeface="Wingdings" pitchFamily="2" charset="2"/>
              <a:buChar char="v"/>
            </a:pPr>
            <a:r>
              <a:rPr lang="hr-HR" b="1" dirty="0" smtClean="0"/>
              <a:t>Bitka za Vukovar</a:t>
            </a:r>
            <a:r>
              <a:rPr lang="hr-HR" dirty="0" smtClean="0"/>
              <a:t> je najveća i najkrvavija bitka u Domovinskom ratu.</a:t>
            </a:r>
          </a:p>
          <a:p>
            <a:pPr>
              <a:buFont typeface="Wingdings" pitchFamily="2" charset="2"/>
              <a:buChar char="v"/>
            </a:pPr>
            <a:endParaRPr lang="hr-HR" dirty="0" smtClean="0"/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To je bila 87-dnevna opsada hrvatskog grada Vukovara od strane Jugoslavenske narodne armije, uz pomoć srpskih paravojnih snaga od kolovoza do studenog 1991. godine tijekom Domovinskog rata.</a:t>
            </a:r>
            <a:endParaRPr lang="hr-HR" dirty="0"/>
          </a:p>
        </p:txBody>
      </p:sp>
      <p:pic>
        <p:nvPicPr>
          <p:cNvPr id="4" name="Slika 3" descr="imagesCAO1X9A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188640"/>
            <a:ext cx="22860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7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Bitka je završena porazom lokalnog </a:t>
            </a:r>
            <a:r>
              <a:rPr lang="hr-HR" b="1" dirty="0" smtClean="0"/>
              <a:t>Zbora narodne garde,</a:t>
            </a:r>
          </a:p>
          <a:p>
            <a:pPr>
              <a:buNone/>
            </a:pPr>
            <a:r>
              <a:rPr lang="hr-HR" b="1" dirty="0" smtClean="0"/>
              <a:t>     </a:t>
            </a:r>
            <a:r>
              <a:rPr lang="hr-HR" dirty="0" smtClean="0"/>
              <a:t>velikim razaranjem Vukovara i brojnim ubojstvima i progonom hrvatskog stanovništva.</a:t>
            </a:r>
          </a:p>
          <a:p>
            <a:pPr>
              <a:buNone/>
            </a:pPr>
            <a:endParaRPr lang="hr-HR" dirty="0" smtClean="0"/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U bitci je poginulo između 2.900 i 3.600 ljudi.</a:t>
            </a:r>
          </a:p>
          <a:p>
            <a:pPr>
              <a:buFont typeface="Wingdings" pitchFamily="2" charset="2"/>
              <a:buChar char="v"/>
            </a:pPr>
            <a:endParaRPr lang="hr-HR" dirty="0" smtClean="0"/>
          </a:p>
          <a:p>
            <a:pPr>
              <a:buFont typeface="Wingdings" pitchFamily="2" charset="2"/>
              <a:buChar char="v"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endParaRPr lang="hr-HR" b="1" dirty="0" smtClean="0"/>
          </a:p>
          <a:p>
            <a:pPr>
              <a:buFont typeface="Wingdings" pitchFamily="2" charset="2"/>
              <a:buChar char="v"/>
            </a:pPr>
            <a:endParaRPr lang="hr-HR" dirty="0"/>
          </a:p>
        </p:txBody>
      </p:sp>
      <p:grpSp>
        <p:nvGrpSpPr>
          <p:cNvPr id="6" name="Grupa 5"/>
          <p:cNvGrpSpPr/>
          <p:nvPr/>
        </p:nvGrpSpPr>
        <p:grpSpPr>
          <a:xfrm>
            <a:off x="539551" y="4437112"/>
            <a:ext cx="6624737" cy="1887499"/>
            <a:chOff x="539551" y="4437112"/>
            <a:chExt cx="6624737" cy="1887499"/>
          </a:xfrm>
        </p:grpSpPr>
        <p:pic>
          <p:nvPicPr>
            <p:cNvPr id="4" name="Slika 3" descr="imagesCAJSOXJ2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9551" y="4437112"/>
              <a:ext cx="2891025" cy="1858516"/>
            </a:xfrm>
            <a:prstGeom prst="rect">
              <a:avLst/>
            </a:prstGeom>
          </p:spPr>
        </p:pic>
        <p:pic>
          <p:nvPicPr>
            <p:cNvPr id="5" name="Slika 4" descr="imagesCA5UOX7S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55976" y="4437112"/>
              <a:ext cx="2808312" cy="188749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404664"/>
            <a:ext cx="8229600" cy="470916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Iako je bitka bila značajan i simbolički gubitak za Hrvatsku, koja nije povratila kontrolu nad gradom do 1998. godine, </a:t>
            </a:r>
          </a:p>
          <a:p>
            <a:pPr>
              <a:buFont typeface="Wingdings" pitchFamily="2" charset="2"/>
              <a:buChar char="v"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to je, također, bila pobjeda, koja je koštala JNA i pomogla da Hrvatska dobije međunarodnu potporu za svoju neovisnost</a:t>
            </a:r>
            <a:endParaRPr lang="hr-HR" dirty="0"/>
          </a:p>
        </p:txBody>
      </p:sp>
      <p:grpSp>
        <p:nvGrpSpPr>
          <p:cNvPr id="6" name="Grupa 5"/>
          <p:cNvGrpSpPr/>
          <p:nvPr/>
        </p:nvGrpSpPr>
        <p:grpSpPr>
          <a:xfrm>
            <a:off x="683568" y="4149080"/>
            <a:ext cx="7027037" cy="2020523"/>
            <a:chOff x="683568" y="4149080"/>
            <a:chExt cx="7027037" cy="2020523"/>
          </a:xfrm>
        </p:grpSpPr>
        <p:pic>
          <p:nvPicPr>
            <p:cNvPr id="4" name="Slika 3" descr="imagesCAZH1JFH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3568" y="4149080"/>
              <a:ext cx="2880320" cy="2020523"/>
            </a:xfrm>
            <a:prstGeom prst="rect">
              <a:avLst/>
            </a:prstGeom>
          </p:spPr>
        </p:pic>
        <p:pic>
          <p:nvPicPr>
            <p:cNvPr id="5" name="Slika 4" descr="imagesCAN3OPN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39952" y="4221088"/>
              <a:ext cx="3570653" cy="193166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972616" y="476672"/>
            <a:ext cx="8229600" cy="1143000"/>
          </a:xfrm>
        </p:spPr>
        <p:txBody>
          <a:bodyPr/>
          <a:lstStyle/>
          <a:p>
            <a:r>
              <a:rPr lang="hr-HR" dirty="0" smtClean="0"/>
              <a:t>Problemi Vukovara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70916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endParaRPr lang="hr-HR" dirty="0" smtClean="0"/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U cijelom gradu traje žustra rasprava o uvođenju dvojezičnih ploča.</a:t>
            </a:r>
          </a:p>
          <a:p>
            <a:pPr>
              <a:buFont typeface="Wingdings" pitchFamily="2" charset="2"/>
              <a:buChar char="v"/>
            </a:pPr>
            <a:endParaRPr lang="hr-HR" dirty="0" smtClean="0"/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Nastaju problemi i sa nacionalnim manjinama.</a:t>
            </a:r>
          </a:p>
          <a:p>
            <a:pPr>
              <a:buFont typeface="Wingdings" pitchFamily="2" charset="2"/>
              <a:buChar char="v"/>
            </a:pPr>
            <a:endParaRPr lang="hr-HR" dirty="0" smtClean="0"/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Neke od tih ploča su skinute i još se uvijek traga za počiniteljima</a:t>
            </a:r>
            <a:r>
              <a:rPr lang="hr-HR" dirty="0" smtClean="0"/>
              <a:t>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sz="2000" dirty="0" smtClean="0"/>
              <a:t>Ivan Kramarić, 8.n</a:t>
            </a:r>
            <a:endParaRPr lang="hr-HR" sz="2000" dirty="0" smtClean="0"/>
          </a:p>
        </p:txBody>
      </p:sp>
      <p:pic>
        <p:nvPicPr>
          <p:cNvPr id="4" name="Slika 3" descr="zjtzztjztjtzjbfrhfttferftt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188640"/>
            <a:ext cx="2376264" cy="1581295"/>
          </a:xfrm>
          <a:prstGeom prst="rect">
            <a:avLst/>
          </a:prstGeom>
        </p:spPr>
      </p:pic>
      <p:pic>
        <p:nvPicPr>
          <p:cNvPr id="5" name="Slika 4" descr="imagesCARGANI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4869160"/>
            <a:ext cx="2880320" cy="18150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/>
          </a:bodyPr>
          <a:lstStyle/>
          <a:p>
            <a:r>
              <a:rPr lang="hr-HR" sz="6000" dirty="0" smtClean="0"/>
              <a:t>VUKOVAR</a:t>
            </a:r>
            <a:endParaRPr lang="hr-HR" sz="6000" dirty="0"/>
          </a:p>
        </p:txBody>
      </p:sp>
      <p:pic>
        <p:nvPicPr>
          <p:cNvPr id="4" name="Slika 3" descr="800px-Vukovar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492896"/>
            <a:ext cx="3816424" cy="2542692"/>
          </a:xfrm>
          <a:prstGeom prst="rect">
            <a:avLst/>
          </a:prstGeom>
        </p:spPr>
      </p:pic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0916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hr-HR" b="1" i="1" u="sng" dirty="0" smtClean="0"/>
              <a:t>Vukovar</a:t>
            </a:r>
            <a:r>
              <a:rPr lang="hr-HR" dirty="0" smtClean="0"/>
              <a:t> </a:t>
            </a:r>
            <a:r>
              <a:rPr lang="hr-HR" b="1" dirty="0" smtClean="0"/>
              <a:t>je grad i najveća hrvatska riječna luka na Dunavu, u hrvatskom dijelu Srijema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           </a:t>
            </a:r>
          </a:p>
          <a:p>
            <a:pPr>
              <a:buNone/>
            </a:pPr>
            <a:endParaRPr lang="hr-HR" sz="1600" dirty="0" smtClean="0"/>
          </a:p>
          <a:p>
            <a:pPr>
              <a:buNone/>
            </a:pPr>
            <a:endParaRPr lang="hr-HR" sz="1600" dirty="0" smtClean="0"/>
          </a:p>
          <a:p>
            <a:pPr>
              <a:buNone/>
            </a:pPr>
            <a:endParaRPr lang="hr-HR" sz="1600" dirty="0" smtClean="0"/>
          </a:p>
          <a:p>
            <a:pPr>
              <a:buNone/>
            </a:pPr>
            <a:endParaRPr lang="hr-HR" sz="1600" dirty="0" smtClean="0"/>
          </a:p>
          <a:p>
            <a:pPr>
              <a:buNone/>
            </a:pPr>
            <a:r>
              <a:rPr lang="hr-HR" sz="1600" dirty="0" smtClean="0"/>
              <a:t>                                                                                           * Obnovljeni trg Franje Tuđmana</a:t>
            </a:r>
          </a:p>
          <a:p>
            <a:pPr>
              <a:buNone/>
            </a:pPr>
            <a:endParaRPr lang="hr-HR" dirty="0" smtClean="0"/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On je i upravno, prosvjetno, gospodarsko i kulturno središte Vukovarsko-srijemske županije.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hr-HR" dirty="0" smtClean="0"/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Grad Vukovar, prema popisu 2001. godine, ima 31.670 stanovnika, te je drugi grad po veličini u županiji.</a:t>
            </a:r>
          </a:p>
          <a:p>
            <a:pPr>
              <a:buFont typeface="Wingdings" pitchFamily="2" charset="2"/>
              <a:buChar char="v"/>
            </a:pPr>
            <a:endParaRPr lang="hr-HR" dirty="0" smtClean="0"/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Prema narodnosti, većina stanovnika su </a:t>
            </a:r>
            <a:r>
              <a:rPr lang="hr-HR" b="1" dirty="0" smtClean="0"/>
              <a:t>Hrvati (57.5%)</a:t>
            </a:r>
            <a:r>
              <a:rPr lang="hr-HR" dirty="0" smtClean="0"/>
              <a:t>, slijede ih </a:t>
            </a:r>
            <a:r>
              <a:rPr lang="hr-HR" b="1" dirty="0" smtClean="0"/>
              <a:t>Srbi (32.9%)</a:t>
            </a:r>
            <a:r>
              <a:rPr lang="hr-HR" dirty="0" smtClean="0"/>
              <a:t>, </a:t>
            </a:r>
            <a:r>
              <a:rPr lang="hr-HR" b="1" dirty="0" smtClean="0"/>
              <a:t>Rusi (1.8%)</a:t>
            </a:r>
            <a:r>
              <a:rPr lang="hr-HR" dirty="0" smtClean="0"/>
              <a:t>, te </a:t>
            </a:r>
            <a:r>
              <a:rPr lang="hr-HR" b="1" dirty="0" smtClean="0"/>
              <a:t>Mađari (1.2%)</a:t>
            </a:r>
            <a:r>
              <a:rPr lang="hr-HR" dirty="0" smtClean="0"/>
              <a:t>.</a:t>
            </a:r>
            <a:endParaRPr lang="hr-HR" b="1" dirty="0" smtClean="0"/>
          </a:p>
          <a:p>
            <a:pPr>
              <a:buFont typeface="Wingdings" pitchFamily="2" charset="2"/>
              <a:buChar char="v"/>
            </a:pP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827584" y="332656"/>
            <a:ext cx="6147838" cy="923330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softEdge rad="635000"/>
          </a:effectLst>
          <a:scene3d>
            <a:camera prst="orthographicFront"/>
            <a:lightRig rig="balanced" dir="t">
              <a:rot lat="0" lon="0" rev="2100000"/>
            </a:lightRig>
          </a:scene3d>
          <a:sp3d>
            <a:bevelT prst="convex"/>
          </a:sp3d>
        </p:spPr>
        <p:txBody>
          <a:bodyPr wrap="none" lIns="91440" tIns="45720" rIns="91440" bIns="45720"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hr-HR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STANOVNIŠTVO</a:t>
            </a:r>
            <a:endParaRPr lang="hr-HR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395536" y="764704"/>
            <a:ext cx="7488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   </a:t>
            </a:r>
            <a:r>
              <a:rPr lang="hr-HR" sz="2800" dirty="0" smtClean="0"/>
              <a:t>Od nacionalnih manjina u Vukovaru još ima Nijemaca, Austrijanaca, Ukrajinaca, Slovaka, Crnogoraca, Albanaca itd.</a:t>
            </a:r>
          </a:p>
          <a:p>
            <a:endParaRPr lang="hr-HR" sz="2800" dirty="0" smtClean="0"/>
          </a:p>
          <a:p>
            <a:endParaRPr lang="hr-HR" sz="2800" dirty="0"/>
          </a:p>
          <a:p>
            <a:pPr>
              <a:buFont typeface="Wingdings" pitchFamily="2" charset="2"/>
              <a:buChar char="v"/>
            </a:pPr>
            <a:endParaRPr lang="hr-HR" sz="2800" dirty="0" smtClean="0"/>
          </a:p>
          <a:p>
            <a:pPr>
              <a:buFont typeface="Wingdings" pitchFamily="2" charset="2"/>
              <a:buChar char="v"/>
            </a:pPr>
            <a:r>
              <a:rPr lang="hr-HR" sz="2800" dirty="0"/>
              <a:t> </a:t>
            </a:r>
            <a:r>
              <a:rPr lang="hr-HR" sz="2800" dirty="0" smtClean="0"/>
              <a:t> U gradu Vukovaru u prošlosti pa do 1991. godine uvijek su većinsko stanovništvo bili Hrvati.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hr-HR" b="1" dirty="0" smtClean="0"/>
          </a:p>
          <a:p>
            <a:pPr>
              <a:buFont typeface="Wingdings" pitchFamily="2" charset="2"/>
              <a:buChar char="v"/>
            </a:pPr>
            <a:r>
              <a:rPr lang="hr-HR" b="1" dirty="0" smtClean="0"/>
              <a:t>Ekonomija Vukovara je bazirana na poljoprivredi, trgovini, </a:t>
            </a:r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r>
              <a:rPr lang="hr-HR" b="1" dirty="0" smtClean="0"/>
              <a:t>vinogradarstvu, prehrambenoj industriji, </a:t>
            </a:r>
          </a:p>
          <a:p>
            <a:pPr>
              <a:buNone/>
            </a:pPr>
            <a:r>
              <a:rPr lang="hr-HR" b="1" dirty="0" smtClean="0"/>
              <a:t>tekstilnoj industriji, </a:t>
            </a:r>
          </a:p>
          <a:p>
            <a:pPr>
              <a:buNone/>
            </a:pPr>
            <a:r>
              <a:rPr lang="hr-HR" b="1" dirty="0" smtClean="0"/>
              <a:t>industriji  građevinskog materijala, </a:t>
            </a:r>
          </a:p>
          <a:p>
            <a:pPr>
              <a:buNone/>
            </a:pPr>
            <a:r>
              <a:rPr lang="hr-HR" b="1" dirty="0" smtClean="0"/>
              <a:t>industriji obuće i turizmu</a:t>
            </a:r>
            <a:r>
              <a:rPr lang="hr-HR" sz="3600" b="1" dirty="0" smtClean="0"/>
              <a:t>. </a:t>
            </a:r>
          </a:p>
          <a:p>
            <a:pPr>
              <a:buFont typeface="Wingdings" pitchFamily="2" charset="2"/>
              <a:buChar char="v"/>
            </a:pPr>
            <a:endParaRPr lang="hr-HR" b="1" dirty="0" smtClean="0"/>
          </a:p>
          <a:p>
            <a:pPr>
              <a:buFont typeface="Wingdings" pitchFamily="2" charset="2"/>
              <a:buChar char="v"/>
            </a:pPr>
            <a:endParaRPr lang="hr-HR" b="1" dirty="0" smtClean="0"/>
          </a:p>
        </p:txBody>
      </p:sp>
      <p:sp>
        <p:nvSpPr>
          <p:cNvPr id="5" name="Pravokutnik 4"/>
          <p:cNvSpPr/>
          <p:nvPr/>
        </p:nvSpPr>
        <p:spPr>
          <a:xfrm>
            <a:off x="1763688" y="764704"/>
            <a:ext cx="46089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hr-HR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Gosp</a:t>
            </a:r>
            <a:r>
              <a:rPr lang="hr-HR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odarstvo</a:t>
            </a:r>
            <a:endParaRPr lang="hr-HR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hr-HR" b="1" dirty="0" smtClean="0"/>
              <a:t>Prije Domovinskog rata Vukovar je bio jedan od najrazvijenijih područja Hrvatske.</a:t>
            </a:r>
          </a:p>
          <a:p>
            <a:pPr>
              <a:buFont typeface="Wingdings" pitchFamily="2" charset="2"/>
              <a:buChar char="v"/>
            </a:pPr>
            <a:endParaRPr lang="hr-HR" b="1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Neke od većih tvrtki u gradu Vukovaru: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Vupik - prehrambena industrija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Borovo - industrija obuće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Luka Vukovar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Velepromet</a:t>
            </a:r>
          </a:p>
          <a:p>
            <a:pPr>
              <a:buFont typeface="Wingdings" pitchFamily="2" charset="2"/>
              <a:buChar char="v"/>
            </a:pP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72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Posebne zone za ulaganja su: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Gospodarska zona Vukovar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Podunavska slobodna zona</a:t>
            </a:r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U budućnosti je u planu osnivanje još nekoliko zona i to: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Slobodna zona Vukovar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Gospodarska zona Priljevo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Poduzetnička zona Priljevo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Spomenici i znamenitosti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barokni dvorac obitelji Eltz s kapelom Svetog Roka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franjevački samostan s crkvom Svetih Filipa i Jakova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građanske kuće s arkadama u glavnoj ulici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mauzolej obitelji Paunović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palača Srijemske županije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Hram Svetog Nikole u Vukovaru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zgrada Hrvatskog doma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pravoslavna crkva Svete Petke na Dobroj vodi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Dom Ratnika i spomenik 'Otac i sin'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Vukovarska bolnica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a 11"/>
          <p:cNvGrpSpPr/>
          <p:nvPr/>
        </p:nvGrpSpPr>
        <p:grpSpPr>
          <a:xfrm>
            <a:off x="323528" y="260648"/>
            <a:ext cx="7429400" cy="5913948"/>
            <a:chOff x="323528" y="260648"/>
            <a:chExt cx="7429400" cy="5913948"/>
          </a:xfrm>
        </p:grpSpPr>
        <p:pic>
          <p:nvPicPr>
            <p:cNvPr id="6" name="Slika 5" descr="240PX-~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76056" y="332656"/>
              <a:ext cx="2676872" cy="3569163"/>
            </a:xfrm>
            <a:prstGeom prst="rect">
              <a:avLst/>
            </a:prstGeom>
          </p:spPr>
        </p:pic>
        <p:sp>
          <p:nvSpPr>
            <p:cNvPr id="7" name="TekstniOkvir 6"/>
            <p:cNvSpPr txBox="1"/>
            <p:nvPr/>
          </p:nvSpPr>
          <p:spPr>
            <a:xfrm>
              <a:off x="5076056" y="4005064"/>
              <a:ext cx="2520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 smtClean="0"/>
                <a:t>Hram sv. </a:t>
              </a:r>
              <a:r>
                <a:rPr lang="hr-HR" dirty="0"/>
                <a:t>N</a:t>
              </a:r>
              <a:r>
                <a:rPr lang="hr-HR" dirty="0" smtClean="0"/>
                <a:t>ikole</a:t>
              </a:r>
              <a:endParaRPr lang="hr-HR" dirty="0"/>
            </a:p>
          </p:txBody>
        </p:sp>
        <p:grpSp>
          <p:nvGrpSpPr>
            <p:cNvPr id="11" name="Grupa 10"/>
            <p:cNvGrpSpPr/>
            <p:nvPr/>
          </p:nvGrpSpPr>
          <p:grpSpPr>
            <a:xfrm>
              <a:off x="323528" y="260648"/>
              <a:ext cx="3319659" cy="5913948"/>
              <a:chOff x="323528" y="260648"/>
              <a:chExt cx="3319659" cy="5913948"/>
            </a:xfrm>
          </p:grpSpPr>
          <p:grpSp>
            <p:nvGrpSpPr>
              <p:cNvPr id="10" name="Grupa 9"/>
              <p:cNvGrpSpPr/>
              <p:nvPr/>
            </p:nvGrpSpPr>
            <p:grpSpPr>
              <a:xfrm>
                <a:off x="323528" y="260648"/>
                <a:ext cx="2866008" cy="2529572"/>
                <a:chOff x="323528" y="260648"/>
                <a:chExt cx="2866008" cy="2529572"/>
              </a:xfrm>
            </p:grpSpPr>
            <p:pic>
              <p:nvPicPr>
                <p:cNvPr id="4" name="Slika 3" descr="220px-Memorial_at_the_Hospital_in_Vukovar1.jpg"/>
                <p:cNvPicPr>
                  <a:picLocks noChangeAspect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395536" y="260648"/>
                  <a:ext cx="2794000" cy="2095500"/>
                </a:xfrm>
                <a:prstGeom prst="rect">
                  <a:avLst/>
                </a:prstGeom>
              </p:spPr>
            </p:pic>
            <p:sp>
              <p:nvSpPr>
                <p:cNvPr id="5" name="TekstniOkvir 4"/>
                <p:cNvSpPr txBox="1"/>
                <p:nvPr/>
              </p:nvSpPr>
              <p:spPr>
                <a:xfrm>
                  <a:off x="323528" y="2420888"/>
                  <a:ext cx="280831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hr-HR" dirty="0" smtClean="0"/>
                    <a:t>Vukovarska bolnica</a:t>
                  </a:r>
                  <a:endParaRPr lang="hr-HR" dirty="0"/>
                </a:p>
              </p:txBody>
            </p:sp>
          </p:grpSp>
          <p:pic>
            <p:nvPicPr>
              <p:cNvPr id="8" name="Slika 7" descr="350px-Dvorac_Eltz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11560" y="3356992"/>
                <a:ext cx="3031627" cy="2278051"/>
              </a:xfrm>
              <a:prstGeom prst="rect">
                <a:avLst/>
              </a:prstGeom>
            </p:spPr>
          </p:pic>
          <p:sp>
            <p:nvSpPr>
              <p:cNvPr id="9" name="TekstniOkvir 8"/>
              <p:cNvSpPr txBox="1"/>
              <p:nvPr/>
            </p:nvSpPr>
            <p:spPr>
              <a:xfrm>
                <a:off x="683568" y="5805264"/>
                <a:ext cx="28803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dirty="0" smtClean="0"/>
                  <a:t>Dvorac  Eltz</a:t>
                </a:r>
                <a:endParaRPr lang="hr-HR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h">
  <a:themeElements>
    <a:clrScheme name="Vrh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h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79</TotalTime>
  <Words>512</Words>
  <Application>Microsoft Office PowerPoint</Application>
  <PresentationFormat>Prikaz na zaslonu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Vrh</vt:lpstr>
      <vt:lpstr>Slajd 1</vt:lpstr>
      <vt:lpstr>VUKOVAR</vt:lpstr>
      <vt:lpstr>Slajd 3</vt:lpstr>
      <vt:lpstr>Slajd 4</vt:lpstr>
      <vt:lpstr>Slajd 5</vt:lpstr>
      <vt:lpstr>Slajd 6</vt:lpstr>
      <vt:lpstr>Slajd 7</vt:lpstr>
      <vt:lpstr>Spomenici i znamenitosti </vt:lpstr>
      <vt:lpstr>Slajd 9</vt:lpstr>
      <vt:lpstr>Vučedolska golubica</vt:lpstr>
      <vt:lpstr>Slajd 11</vt:lpstr>
      <vt:lpstr>VUKOVAR U RATU</vt:lpstr>
      <vt:lpstr>Slajd 13</vt:lpstr>
      <vt:lpstr>Slajd 14</vt:lpstr>
      <vt:lpstr>Problemi Vukovara</vt:lpstr>
    </vt:vector>
  </TitlesOfParts>
  <Company>Korisnik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Korisnik</dc:creator>
  <cp:lastModifiedBy>Korisnik</cp:lastModifiedBy>
  <cp:revision>11</cp:revision>
  <dcterms:created xsi:type="dcterms:W3CDTF">2013-11-04T12:59:36Z</dcterms:created>
  <dcterms:modified xsi:type="dcterms:W3CDTF">2013-11-21T13:43:53Z</dcterms:modified>
</cp:coreProperties>
</file>