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06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553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036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594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846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442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22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71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095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40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52051-A145-4AF0-8B52-0B4DD241BB86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44D7-58D4-426D-B4A8-9A3DB69469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23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lgerian" panose="04020705040A02060702" pitchFamily="82" charset="0"/>
              </a:rPr>
              <a:t>Božić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Dobrota Božića</a:t>
            </a:r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346762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365125"/>
            <a:ext cx="10515600" cy="1325563"/>
          </a:xfrm>
        </p:spPr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Pripreme u prosincu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sz="3000" dirty="0" smtClean="0">
                <a:latin typeface="Agency FB" panose="020B0503020202020204" pitchFamily="34" charset="0"/>
              </a:rPr>
              <a:t>Svaku nedjelju u prosincu pali se jedna svijeća, ima ih 4</a:t>
            </a:r>
          </a:p>
          <a:p>
            <a:r>
              <a:rPr lang="hr-HR" sz="3000" dirty="0" smtClean="0">
                <a:latin typeface="Agency FB" panose="020B0503020202020204" pitchFamily="34" charset="0"/>
              </a:rPr>
              <a:t>Svaka ima svoje značenje : 1. mir</a:t>
            </a:r>
          </a:p>
          <a:p>
            <a:pPr marL="0" indent="0">
              <a:buNone/>
            </a:pPr>
            <a:r>
              <a:rPr lang="hr-HR" sz="3000" dirty="0" smtClean="0">
                <a:latin typeface="Agency FB" panose="020B0503020202020204" pitchFamily="34" charset="0"/>
              </a:rPr>
              <a:t>                                               2. nada</a:t>
            </a:r>
          </a:p>
          <a:p>
            <a:pPr marL="0" indent="0">
              <a:buNone/>
            </a:pPr>
            <a:r>
              <a:rPr lang="hr-HR" sz="3000" dirty="0">
                <a:latin typeface="Agency FB" panose="020B0503020202020204" pitchFamily="34" charset="0"/>
              </a:rPr>
              <a:t> </a:t>
            </a:r>
            <a:r>
              <a:rPr lang="hr-HR" sz="3000" dirty="0" smtClean="0">
                <a:latin typeface="Agency FB" panose="020B0503020202020204" pitchFamily="34" charset="0"/>
              </a:rPr>
              <a:t>                                              3. vjera </a:t>
            </a:r>
          </a:p>
          <a:p>
            <a:pPr marL="0" indent="0">
              <a:buNone/>
            </a:pPr>
            <a:r>
              <a:rPr lang="hr-HR" sz="3000" dirty="0">
                <a:latin typeface="Agency FB" panose="020B0503020202020204" pitchFamily="34" charset="0"/>
              </a:rPr>
              <a:t> </a:t>
            </a:r>
            <a:r>
              <a:rPr lang="hr-HR" sz="3000" dirty="0" smtClean="0">
                <a:latin typeface="Agency FB" panose="020B0503020202020204" pitchFamily="34" charset="0"/>
              </a:rPr>
              <a:t>                                              4. ljubav</a:t>
            </a:r>
          </a:p>
          <a:p>
            <a:r>
              <a:rPr lang="hr-HR" sz="3000" dirty="0" smtClean="0">
                <a:latin typeface="Agency FB" panose="020B0503020202020204" pitchFamily="34" charset="0"/>
              </a:rPr>
              <a:t>Svi ti simboli predstavljaju Božić i naše raspoloženje tijekom priprema za njega</a:t>
            </a:r>
          </a:p>
          <a:p>
            <a:r>
              <a:rPr lang="hr-HR" sz="3000" dirty="0" smtClean="0">
                <a:latin typeface="Agency FB" panose="020B0503020202020204" pitchFamily="34" charset="0"/>
              </a:rPr>
              <a:t>Te svijeće nalaze se na adventski vijenac</a:t>
            </a:r>
          </a:p>
          <a:p>
            <a:endParaRPr lang="hr-HR" dirty="0" smtClean="0">
              <a:latin typeface="Agency FB" panose="020B0503020202020204" pitchFamily="34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391" y="1825625"/>
            <a:ext cx="5095409" cy="3390763"/>
          </a:xfrm>
        </p:spPr>
      </p:pic>
      <p:sp>
        <p:nvSpPr>
          <p:cNvPr id="6" name="TekstniOkvir 5"/>
          <p:cNvSpPr txBox="1"/>
          <p:nvPr/>
        </p:nvSpPr>
        <p:spPr>
          <a:xfrm>
            <a:off x="7774129" y="5351325"/>
            <a:ext cx="206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Adventski vijenac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58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agara Solid" panose="04020502070702020202" pitchFamily="82" charset="0"/>
              </a:rPr>
              <a:t>Badnjak</a:t>
            </a:r>
            <a:endParaRPr lang="hr-H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agara Solid" panose="040205020707020202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 Narrow" panose="020B0606020202030204" pitchFamily="34" charset="0"/>
              </a:rPr>
              <a:t>Na Badnjak kitimo božićno drvce ispod koje tijekom noći Djedica ostavlja darove</a:t>
            </a:r>
          </a:p>
          <a:p>
            <a:r>
              <a:rPr lang="hr-HR" dirty="0"/>
              <a:t>Ispod drvca redovno su se stavljale </a:t>
            </a:r>
            <a:r>
              <a:rPr lang="hr-HR" dirty="0" smtClean="0"/>
              <a:t>jaslice, </a:t>
            </a:r>
            <a:r>
              <a:rPr lang="hr-HR" dirty="0"/>
              <a:t>izrađene najčešće od </a:t>
            </a:r>
            <a:r>
              <a:rPr lang="hr-HR" dirty="0" smtClean="0"/>
              <a:t>drva</a:t>
            </a:r>
          </a:p>
          <a:p>
            <a:r>
              <a:rPr lang="hr-HR" dirty="0" smtClean="0"/>
              <a:t> </a:t>
            </a:r>
            <a:r>
              <a:rPr lang="hr-HR" dirty="0"/>
              <a:t>One su prikaz Isusova </a:t>
            </a:r>
            <a:r>
              <a:rPr lang="hr-HR" dirty="0" smtClean="0"/>
              <a:t>rođenja</a:t>
            </a:r>
          </a:p>
          <a:p>
            <a:endParaRPr lang="hr-HR" sz="32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829" y="1027906"/>
            <a:ext cx="5181600" cy="3875013"/>
          </a:xfrm>
        </p:spPr>
      </p:pic>
      <p:sp>
        <p:nvSpPr>
          <p:cNvPr id="6" name="TekstniOkvir 5"/>
          <p:cNvSpPr txBox="1"/>
          <p:nvPr/>
        </p:nvSpPr>
        <p:spPr>
          <a:xfrm>
            <a:off x="6938555" y="5068389"/>
            <a:ext cx="454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Djedica ostavlja darove ispod božićnog drvca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092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Stari običaji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Neki običaji se i dan danas održavaju, a neki su nestali</a:t>
            </a:r>
          </a:p>
          <a:p>
            <a:r>
              <a:rPr lang="hr-HR" dirty="0"/>
              <a:t>Na Badnju večer se u kuću, pod božićni stol, unosila slama koju bi donosio otac </a:t>
            </a:r>
            <a:r>
              <a:rPr lang="hr-HR" dirty="0" smtClean="0"/>
              <a:t>obitelji</a:t>
            </a:r>
            <a:endParaRPr lang="hr-HR" dirty="0"/>
          </a:p>
          <a:p>
            <a:r>
              <a:rPr lang="hr-HR" dirty="0" smtClean="0"/>
              <a:t>Mladići su djevojkama darivali božićne jabuke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621" y="1825625"/>
            <a:ext cx="3979505" cy="2418102"/>
          </a:xfrm>
        </p:spPr>
      </p:pic>
      <p:sp>
        <p:nvSpPr>
          <p:cNvPr id="8" name="TekstniOkvir 7"/>
          <p:cNvSpPr txBox="1"/>
          <p:nvPr/>
        </p:nvSpPr>
        <p:spPr>
          <a:xfrm>
            <a:off x="7968344" y="4378664"/>
            <a:ext cx="354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Slama u domovima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55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gency FB" panose="020B0503020202020204" pitchFamily="34" charset="0"/>
              </a:rPr>
              <a:t>Medenjaci za Djedicu</a:t>
            </a:r>
            <a:endParaRPr lang="hr-HR" dirty="0">
              <a:latin typeface="Agency FB" panose="020B0503020202020204" pitchFamily="34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>
                <a:latin typeface="Agency FB" panose="020B0503020202020204" pitchFamily="34" charset="0"/>
              </a:rPr>
              <a:t>Obično se za Božić rade razni kolači i Božićni </a:t>
            </a:r>
            <a:r>
              <a:rPr lang="hr-HR" dirty="0" err="1" smtClean="0">
                <a:latin typeface="Agency FB" panose="020B0503020202020204" pitchFamily="34" charset="0"/>
              </a:rPr>
              <a:t>keksići</a:t>
            </a:r>
            <a:endParaRPr lang="hr-HR" dirty="0" smtClean="0">
              <a:latin typeface="Agency FB" panose="020B0503020202020204" pitchFamily="34" charset="0"/>
            </a:endParaRPr>
          </a:p>
          <a:p>
            <a:r>
              <a:rPr lang="hr-HR" dirty="0" smtClean="0">
                <a:latin typeface="Agency FB" panose="020B0503020202020204" pitchFamily="34" charset="0"/>
              </a:rPr>
              <a:t>Rade se zvjezdice, medenjaci koji se jedu u blagdansko vrijeme, najčešće u domovi </a:t>
            </a:r>
            <a:r>
              <a:rPr lang="hr-HR" dirty="0">
                <a:latin typeface="Agency FB" panose="020B0503020202020204" pitchFamily="34" charset="0"/>
              </a:rPr>
              <a:t>g</a:t>
            </a:r>
            <a:r>
              <a:rPr lang="hr-HR" dirty="0" smtClean="0">
                <a:latin typeface="Agency FB" panose="020B0503020202020204" pitchFamily="34" charset="0"/>
              </a:rPr>
              <a:t>dje stanuju i djeca</a:t>
            </a:r>
          </a:p>
          <a:p>
            <a:r>
              <a:rPr lang="hr-HR" dirty="0" smtClean="0">
                <a:latin typeface="Agency FB" panose="020B0503020202020204" pitchFamily="34" charset="0"/>
              </a:rPr>
              <a:t>S keksima i mlijekom dočekuje se i Djed Mraz</a:t>
            </a:r>
          </a:p>
          <a:p>
            <a:endParaRPr lang="hr-HR" dirty="0">
              <a:latin typeface="Agency FB" panose="020B0503020202020204" pitchFamily="34" charset="0"/>
            </a:endParaRP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829" y="1483428"/>
            <a:ext cx="5181600" cy="3886200"/>
          </a:xfrm>
        </p:spPr>
      </p:pic>
      <p:sp>
        <p:nvSpPr>
          <p:cNvPr id="8" name="TekstniOkvir 7"/>
          <p:cNvSpPr txBox="1"/>
          <p:nvPr/>
        </p:nvSpPr>
        <p:spPr>
          <a:xfrm>
            <a:off x="8181703" y="5486400"/>
            <a:ext cx="4010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Božićni kolači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952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Slast Božića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Slast Božića je kada si s obitelji i svojim najmilijima </a:t>
            </a:r>
          </a:p>
          <a:p>
            <a:r>
              <a:rPr lang="hr-HR" dirty="0" smtClean="0"/>
              <a:t>Zasladiš se na obiteljskom stolu s francuskom </a:t>
            </a:r>
            <a:r>
              <a:rPr lang="hr-HR" dirty="0"/>
              <a:t>s</a:t>
            </a:r>
            <a:r>
              <a:rPr lang="hr-HR" dirty="0" smtClean="0"/>
              <a:t>alatom, janjetinom, puricom i drugim zasitnim jelima</a:t>
            </a:r>
          </a:p>
          <a:p>
            <a:r>
              <a:rPr lang="hr-HR" dirty="0" smtClean="0"/>
              <a:t>Cijelo obitelj priča, sluša božićne pjesme i veseli se</a:t>
            </a:r>
          </a:p>
          <a:p>
            <a:r>
              <a:rPr lang="hr-HR" dirty="0" smtClean="0"/>
              <a:t>Slavi se rođenje Isusa Krista, našeg spasitelja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105" y="702980"/>
            <a:ext cx="3704436" cy="2456202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912" y="3663577"/>
            <a:ext cx="4348660" cy="2552796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8730133" y="3294245"/>
            <a:ext cx="3144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Jaslice 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8375469" y="6351436"/>
            <a:ext cx="297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Veselje djece za Božić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92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Blagdani poslije Božića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Sv. Stjepan -</a:t>
            </a:r>
            <a:r>
              <a:rPr lang="hr-HR" dirty="0"/>
              <a:t>  Na taj dan se slavi novi početak, a običaj je da se odlazi čestitati Božić rodbini, prijateljima i </a:t>
            </a:r>
            <a:r>
              <a:rPr lang="hr-HR" dirty="0" smtClean="0"/>
              <a:t>susjedima</a:t>
            </a:r>
          </a:p>
          <a:p>
            <a:r>
              <a:rPr lang="hr-HR" dirty="0" smtClean="0"/>
              <a:t>Sveta Tri Kralja-slave </a:t>
            </a:r>
            <a:r>
              <a:rPr lang="hr-HR" dirty="0"/>
              <a:t>se 6. siječnja, kada završavaju katolički božićni običaji, a nastavljaju se pravoslavni božićni običaji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N</a:t>
            </a:r>
            <a:r>
              <a:rPr lang="hr-HR" dirty="0" smtClean="0"/>
              <a:t>a taj dan</a:t>
            </a:r>
            <a:r>
              <a:rPr lang="hr-HR" dirty="0"/>
              <a:t> svećenik blagoslivlja vodu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Posljednji se put pali božićna svijeća, završava blagoslov domova i obitelji te se </a:t>
            </a:r>
            <a:r>
              <a:rPr lang="hr-HR" dirty="0" smtClean="0"/>
              <a:t>uklanjaju božićna drvca</a:t>
            </a:r>
            <a:r>
              <a:rPr lang="hr-HR" dirty="0"/>
              <a:t> iz domova.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196" y="1245439"/>
            <a:ext cx="2551883" cy="3286516"/>
          </a:xfrm>
        </p:spPr>
      </p:pic>
      <p:sp>
        <p:nvSpPr>
          <p:cNvPr id="6" name="TekstniOkvir 5"/>
          <p:cNvSpPr txBox="1"/>
          <p:nvPr/>
        </p:nvSpPr>
        <p:spPr>
          <a:xfrm>
            <a:off x="7720149" y="4650377"/>
            <a:ext cx="2965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Sveti Stjepan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020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971999" y="877278"/>
            <a:ext cx="78643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Sretan Božić :)</a:t>
            </a:r>
            <a:endParaRPr lang="hr-H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93" y="1978971"/>
            <a:ext cx="5403941" cy="351839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48" y="1632857"/>
            <a:ext cx="4098743" cy="2305543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8743406" y="6335486"/>
            <a:ext cx="344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Napravila : Ema </a:t>
            </a:r>
            <a:r>
              <a:rPr lang="hr-HR" dirty="0" err="1" smtClean="0"/>
              <a:t>Ninković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111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235</Words>
  <Application>Microsoft Office PowerPoint</Application>
  <PresentationFormat>Široki zaslon</PresentationFormat>
  <Paragraphs>41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6" baseType="lpstr">
      <vt:lpstr>Agency FB</vt:lpstr>
      <vt:lpstr>Algerian</vt:lpstr>
      <vt:lpstr>Arial</vt:lpstr>
      <vt:lpstr>Arial Narrow</vt:lpstr>
      <vt:lpstr>Calibri</vt:lpstr>
      <vt:lpstr>Calibri Light</vt:lpstr>
      <vt:lpstr>Niagara Solid</vt:lpstr>
      <vt:lpstr>Tema sustava Office</vt:lpstr>
      <vt:lpstr>Božić</vt:lpstr>
      <vt:lpstr>Pripreme u prosincu</vt:lpstr>
      <vt:lpstr>Badnjak</vt:lpstr>
      <vt:lpstr>Stari običaji</vt:lpstr>
      <vt:lpstr>Medenjaci za Djedicu</vt:lpstr>
      <vt:lpstr>Slast Božića</vt:lpstr>
      <vt:lpstr>Blagdani poslije Božića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Božić</dc:title>
  <dc:creator>Računalo7</dc:creator>
  <cp:lastModifiedBy>Računalo7</cp:lastModifiedBy>
  <cp:revision>9</cp:revision>
  <dcterms:created xsi:type="dcterms:W3CDTF">2019-12-19T08:13:10Z</dcterms:created>
  <dcterms:modified xsi:type="dcterms:W3CDTF">2019-12-19T09:18:18Z</dcterms:modified>
</cp:coreProperties>
</file>